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52" r:id="rId4"/>
    <p:sldMasterId id="2147483853" r:id="rId5"/>
    <p:sldMasterId id="2147483854" r:id="rId6"/>
    <p:sldMasterId id="2147483855" r:id="rId7"/>
    <p:sldMasterId id="2147483856" r:id="rId8"/>
    <p:sldMasterId id="2147483857" r:id="rId9"/>
    <p:sldMasterId id="2147483858" r:id="rId10"/>
    <p:sldMasterId id="2147483859" r:id="rId11"/>
    <p:sldMasterId id="2147483860" r:id="rId12"/>
    <p:sldMasterId id="2147483861" r:id="rId13"/>
    <p:sldMasterId id="2147483862" r:id="rId14"/>
    <p:sldMasterId id="2147483863" r:id="rId15"/>
    <p:sldMasterId id="2147483864" r:id="rId16"/>
    <p:sldMasterId id="2147483865" r:id="rId17"/>
    <p:sldMasterId id="2147483866" r:id="rId18"/>
    <p:sldMasterId id="2147483867" r:id="rId19"/>
    <p:sldMasterId id="2147483868"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Lst>
  <p:sldSz cy="5143500" cx="9144000"/>
  <p:notesSz cx="6858000" cy="9144000"/>
  <p:embeddedFontLst>
    <p:embeddedFont>
      <p:font typeface="Proxima Nova"/>
      <p:regular r:id="rId72"/>
      <p:bold r:id="rId73"/>
      <p:italic r:id="rId74"/>
      <p:boldItalic r:id="rId75"/>
    </p:embeddedFont>
    <p:embeddedFont>
      <p:font typeface="Red Hat Text Medium"/>
      <p:regular r:id="rId76"/>
      <p:bold r:id="rId77"/>
      <p:italic r:id="rId78"/>
      <p:boldItalic r:id="rId79"/>
    </p:embeddedFont>
    <p:embeddedFont>
      <p:font typeface="Overpass"/>
      <p:regular r:id="rId80"/>
      <p:bold r:id="rId81"/>
      <p:italic r:id="rId82"/>
      <p:boldItalic r:id="rId83"/>
    </p:embeddedFont>
    <p:embeddedFont>
      <p:font typeface="Red Hat Display"/>
      <p:regular r:id="rId84"/>
      <p:bold r:id="rId85"/>
      <p:italic r:id="rId86"/>
      <p:boldItalic r:id="rId87"/>
    </p:embeddedFont>
    <p:embeddedFont>
      <p:font typeface="Overpass Light"/>
      <p:regular r:id="rId88"/>
      <p:bold r:id="rId89"/>
      <p:italic r:id="rId90"/>
      <p:boldItalic r:id="rId91"/>
    </p:embeddedFont>
    <p:embeddedFont>
      <p:font typeface="Helvetica Neue"/>
      <p:regular r:id="rId92"/>
      <p:bold r:id="rId93"/>
      <p:italic r:id="rId94"/>
      <p:boldItalic r:id="rId95"/>
    </p:embeddedFont>
    <p:embeddedFont>
      <p:font typeface="Overpass SemiBold"/>
      <p:regular r:id="rId96"/>
      <p:bold r:id="rId97"/>
      <p:italic r:id="rId98"/>
      <p:boldItalic r:id="rId99"/>
    </p:embeddedFont>
    <p:embeddedFont>
      <p:font typeface="Red Hat Text"/>
      <p:regular r:id="rId100"/>
      <p:bold r:id="rId101"/>
      <p:italic r:id="rId102"/>
      <p:boldItalic r:id="rId103"/>
    </p:embeddedFont>
    <p:embeddedFont>
      <p:font typeface="Open Sans"/>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19.xml"/><Relationship Id="rId42" Type="http://schemas.openxmlformats.org/officeDocument/2006/relationships/slide" Target="slides/slide21.xml"/><Relationship Id="rId41" Type="http://schemas.openxmlformats.org/officeDocument/2006/relationships/slide" Target="slides/slide20.xml"/><Relationship Id="rId44" Type="http://schemas.openxmlformats.org/officeDocument/2006/relationships/slide" Target="slides/slide23.xml"/><Relationship Id="rId43" Type="http://schemas.openxmlformats.org/officeDocument/2006/relationships/slide" Target="slides/slide22.xml"/><Relationship Id="rId46" Type="http://schemas.openxmlformats.org/officeDocument/2006/relationships/slide" Target="slides/slide25.xml"/><Relationship Id="rId45" Type="http://schemas.openxmlformats.org/officeDocument/2006/relationships/slide" Target="slides/slide24.xml"/><Relationship Id="rId107" Type="http://schemas.openxmlformats.org/officeDocument/2006/relationships/font" Target="fonts/OpenSans-boldItalic.fntdata"/><Relationship Id="rId106" Type="http://schemas.openxmlformats.org/officeDocument/2006/relationships/font" Target="fonts/OpenSans-italic.fntdata"/><Relationship Id="rId105" Type="http://schemas.openxmlformats.org/officeDocument/2006/relationships/font" Target="fonts/OpenSans-bold.fntdata"/><Relationship Id="rId104" Type="http://schemas.openxmlformats.org/officeDocument/2006/relationships/font" Target="fonts/OpenSans-regular.fntdata"/><Relationship Id="rId48" Type="http://schemas.openxmlformats.org/officeDocument/2006/relationships/slide" Target="slides/slide27.xml"/><Relationship Id="rId47" Type="http://schemas.openxmlformats.org/officeDocument/2006/relationships/slide" Target="slides/slide26.xml"/><Relationship Id="rId49" Type="http://schemas.openxmlformats.org/officeDocument/2006/relationships/slide" Target="slides/slide28.xml"/><Relationship Id="rId103" Type="http://schemas.openxmlformats.org/officeDocument/2006/relationships/font" Target="fonts/RedHatText-boldItalic.fntdata"/><Relationship Id="rId102" Type="http://schemas.openxmlformats.org/officeDocument/2006/relationships/font" Target="fonts/RedHatText-italic.fntdata"/><Relationship Id="rId101" Type="http://schemas.openxmlformats.org/officeDocument/2006/relationships/font" Target="fonts/RedHatText-bold.fntdata"/><Relationship Id="rId100" Type="http://schemas.openxmlformats.org/officeDocument/2006/relationships/font" Target="fonts/RedHatText-regular.fntdata"/><Relationship Id="rId31" Type="http://schemas.openxmlformats.org/officeDocument/2006/relationships/slide" Target="slides/slide10.xml"/><Relationship Id="rId30" Type="http://schemas.openxmlformats.org/officeDocument/2006/relationships/slide" Target="slides/slide9.xml"/><Relationship Id="rId33" Type="http://schemas.openxmlformats.org/officeDocument/2006/relationships/slide" Target="slides/slide12.xml"/><Relationship Id="rId32" Type="http://schemas.openxmlformats.org/officeDocument/2006/relationships/slide" Target="slides/slide11.xml"/><Relationship Id="rId35" Type="http://schemas.openxmlformats.org/officeDocument/2006/relationships/slide" Target="slides/slide14.xml"/><Relationship Id="rId34" Type="http://schemas.openxmlformats.org/officeDocument/2006/relationships/slide" Target="slides/slide13.xml"/><Relationship Id="rId37" Type="http://schemas.openxmlformats.org/officeDocument/2006/relationships/slide" Target="slides/slide16.xml"/><Relationship Id="rId36" Type="http://schemas.openxmlformats.org/officeDocument/2006/relationships/slide" Target="slides/slide15.xml"/><Relationship Id="rId39" Type="http://schemas.openxmlformats.org/officeDocument/2006/relationships/slide" Target="slides/slide18.xml"/><Relationship Id="rId38" Type="http://schemas.openxmlformats.org/officeDocument/2006/relationships/slide" Target="slides/slide17.xml"/><Relationship Id="rId20" Type="http://schemas.openxmlformats.org/officeDocument/2006/relationships/slideMaster" Target="slideMasters/slideMaster17.xml"/><Relationship Id="rId22" Type="http://schemas.openxmlformats.org/officeDocument/2006/relationships/slide" Target="slides/slide1.xml"/><Relationship Id="rId21" Type="http://schemas.openxmlformats.org/officeDocument/2006/relationships/notesMaster" Target="notesMasters/notesMaster1.xml"/><Relationship Id="rId24" Type="http://schemas.openxmlformats.org/officeDocument/2006/relationships/slide" Target="slides/slide3.xml"/><Relationship Id="rId23" Type="http://schemas.openxmlformats.org/officeDocument/2006/relationships/slide" Target="slides/slide2.xml"/><Relationship Id="rId26" Type="http://schemas.openxmlformats.org/officeDocument/2006/relationships/slide" Target="slides/slide5.xml"/><Relationship Id="rId25" Type="http://schemas.openxmlformats.org/officeDocument/2006/relationships/slide" Target="slides/slide4.xml"/><Relationship Id="rId28" Type="http://schemas.openxmlformats.org/officeDocument/2006/relationships/slide" Target="slides/slide7.xml"/><Relationship Id="rId27" Type="http://schemas.openxmlformats.org/officeDocument/2006/relationships/slide" Target="slides/slide6.xml"/><Relationship Id="rId29" Type="http://schemas.openxmlformats.org/officeDocument/2006/relationships/slide" Target="slides/slide8.xml"/><Relationship Id="rId95" Type="http://schemas.openxmlformats.org/officeDocument/2006/relationships/font" Target="fonts/HelveticaNeue-boldItalic.fntdata"/><Relationship Id="rId94" Type="http://schemas.openxmlformats.org/officeDocument/2006/relationships/font" Target="fonts/HelveticaNeue-italic.fntdata"/><Relationship Id="rId97" Type="http://schemas.openxmlformats.org/officeDocument/2006/relationships/font" Target="fonts/OverpassSemiBold-bold.fntdata"/><Relationship Id="rId96" Type="http://schemas.openxmlformats.org/officeDocument/2006/relationships/font" Target="fonts/OverpassSemiBold-regular.fntdata"/><Relationship Id="rId11" Type="http://schemas.openxmlformats.org/officeDocument/2006/relationships/slideMaster" Target="slideMasters/slideMaster8.xml"/><Relationship Id="rId99" Type="http://schemas.openxmlformats.org/officeDocument/2006/relationships/font" Target="fonts/OverpassSemiBold-boldItalic.fntdata"/><Relationship Id="rId10" Type="http://schemas.openxmlformats.org/officeDocument/2006/relationships/slideMaster" Target="slideMasters/slideMaster7.xml"/><Relationship Id="rId98" Type="http://schemas.openxmlformats.org/officeDocument/2006/relationships/font" Target="fonts/OverpassSemiBold-italic.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OverpassLight-boldItalic.fntdata"/><Relationship Id="rId90" Type="http://schemas.openxmlformats.org/officeDocument/2006/relationships/font" Target="fonts/OverpassLight-italic.fntdata"/><Relationship Id="rId93" Type="http://schemas.openxmlformats.org/officeDocument/2006/relationships/font" Target="fonts/HelveticaNeue-bold.fntdata"/><Relationship Id="rId92" Type="http://schemas.openxmlformats.org/officeDocument/2006/relationships/font" Target="fonts/HelveticaNeue-regular.fntdata"/><Relationship Id="rId15" Type="http://schemas.openxmlformats.org/officeDocument/2006/relationships/slideMaster" Target="slideMasters/slideMaster12.xml"/><Relationship Id="rId14" Type="http://schemas.openxmlformats.org/officeDocument/2006/relationships/slideMaster" Target="slideMasters/slideMaster11.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8" Type="http://schemas.openxmlformats.org/officeDocument/2006/relationships/slideMaster" Target="slideMasters/slideMaster15.xml"/><Relationship Id="rId84" Type="http://schemas.openxmlformats.org/officeDocument/2006/relationships/font" Target="fonts/RedHatDisplay-regular.fntdata"/><Relationship Id="rId83" Type="http://schemas.openxmlformats.org/officeDocument/2006/relationships/font" Target="fonts/Overpass-boldItalic.fntdata"/><Relationship Id="rId86" Type="http://schemas.openxmlformats.org/officeDocument/2006/relationships/font" Target="fonts/RedHatDisplay-italic.fntdata"/><Relationship Id="rId85" Type="http://schemas.openxmlformats.org/officeDocument/2006/relationships/font" Target="fonts/RedHatDisplay-bold.fntdata"/><Relationship Id="rId88" Type="http://schemas.openxmlformats.org/officeDocument/2006/relationships/font" Target="fonts/OverpassLight-regular.fntdata"/><Relationship Id="rId87" Type="http://schemas.openxmlformats.org/officeDocument/2006/relationships/font" Target="fonts/RedHatDisplay-boldItalic.fntdata"/><Relationship Id="rId89" Type="http://schemas.openxmlformats.org/officeDocument/2006/relationships/font" Target="fonts/OverpassLight-bold.fntdata"/><Relationship Id="rId80" Type="http://schemas.openxmlformats.org/officeDocument/2006/relationships/font" Target="fonts/Overpass-regular.fntdata"/><Relationship Id="rId82" Type="http://schemas.openxmlformats.org/officeDocument/2006/relationships/font" Target="fonts/Overpass-italic.fntdata"/><Relationship Id="rId81" Type="http://schemas.openxmlformats.org/officeDocument/2006/relationships/font" Target="fonts/Overpas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ProximaNova-bold.fntdata"/><Relationship Id="rId72" Type="http://schemas.openxmlformats.org/officeDocument/2006/relationships/font" Target="fonts/ProximaNova-regular.fntdata"/><Relationship Id="rId75" Type="http://schemas.openxmlformats.org/officeDocument/2006/relationships/font" Target="fonts/ProximaNova-boldItalic.fntdata"/><Relationship Id="rId74" Type="http://schemas.openxmlformats.org/officeDocument/2006/relationships/font" Target="fonts/ProximaNova-italic.fntdata"/><Relationship Id="rId77" Type="http://schemas.openxmlformats.org/officeDocument/2006/relationships/font" Target="fonts/RedHatTextMedium-bold.fntdata"/><Relationship Id="rId76" Type="http://schemas.openxmlformats.org/officeDocument/2006/relationships/font" Target="fonts/RedHatTextMedium-regular.fntdata"/><Relationship Id="rId79" Type="http://schemas.openxmlformats.org/officeDocument/2006/relationships/font" Target="fonts/RedHatTextMedium-boldItalic.fntdata"/><Relationship Id="rId78" Type="http://schemas.openxmlformats.org/officeDocument/2006/relationships/font" Target="fonts/RedHatTextMedium-italic.fntdata"/><Relationship Id="rId71" Type="http://schemas.openxmlformats.org/officeDocument/2006/relationships/slide" Target="slides/slide50.xml"/><Relationship Id="rId70" Type="http://schemas.openxmlformats.org/officeDocument/2006/relationships/slide" Target="slides/slide49.xml"/><Relationship Id="rId62" Type="http://schemas.openxmlformats.org/officeDocument/2006/relationships/slide" Target="slides/slide41.xml"/><Relationship Id="rId61" Type="http://schemas.openxmlformats.org/officeDocument/2006/relationships/slide" Target="slides/slide40.xml"/><Relationship Id="rId64" Type="http://schemas.openxmlformats.org/officeDocument/2006/relationships/slide" Target="slides/slide43.xml"/><Relationship Id="rId63" Type="http://schemas.openxmlformats.org/officeDocument/2006/relationships/slide" Target="slides/slide42.xml"/><Relationship Id="rId66" Type="http://schemas.openxmlformats.org/officeDocument/2006/relationships/slide" Target="slides/slide45.xml"/><Relationship Id="rId65" Type="http://schemas.openxmlformats.org/officeDocument/2006/relationships/slide" Target="slides/slide44.xml"/><Relationship Id="rId68" Type="http://schemas.openxmlformats.org/officeDocument/2006/relationships/slide" Target="slides/slide47.xml"/><Relationship Id="rId67" Type="http://schemas.openxmlformats.org/officeDocument/2006/relationships/slide" Target="slides/slide46.xml"/><Relationship Id="rId60" Type="http://schemas.openxmlformats.org/officeDocument/2006/relationships/slide" Target="slides/slide39.xml"/><Relationship Id="rId69" Type="http://schemas.openxmlformats.org/officeDocument/2006/relationships/slide" Target="slides/slide48.xml"/><Relationship Id="rId51" Type="http://schemas.openxmlformats.org/officeDocument/2006/relationships/slide" Target="slides/slide30.xml"/><Relationship Id="rId50" Type="http://schemas.openxmlformats.org/officeDocument/2006/relationships/slide" Target="slides/slide29.xml"/><Relationship Id="rId53" Type="http://schemas.openxmlformats.org/officeDocument/2006/relationships/slide" Target="slides/slide32.xml"/><Relationship Id="rId52" Type="http://schemas.openxmlformats.org/officeDocument/2006/relationships/slide" Target="slides/slide31.xml"/><Relationship Id="rId55" Type="http://schemas.openxmlformats.org/officeDocument/2006/relationships/slide" Target="slides/slide34.xml"/><Relationship Id="rId54" Type="http://schemas.openxmlformats.org/officeDocument/2006/relationships/slide" Target="slides/slide33.xml"/><Relationship Id="rId57" Type="http://schemas.openxmlformats.org/officeDocument/2006/relationships/slide" Target="slides/slide36.xml"/><Relationship Id="rId56" Type="http://schemas.openxmlformats.org/officeDocument/2006/relationships/slide" Target="slides/slide35.xml"/><Relationship Id="rId59" Type="http://schemas.openxmlformats.org/officeDocument/2006/relationships/slide" Target="slides/slide38.xml"/><Relationship Id="rId5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531406d10d_2_52: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531406d10d_2_5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531406d10d_7_0: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9" name="Google Shape;1039;g531406d10d_7_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531406d10d_2_368: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3" name="Google Shape;1083;g531406d10d_2_368: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None/>
            </a:pPr>
            <a:r>
              <a:rPr b="0" lang="en" sz="1100" strike="noStrike">
                <a:solidFill>
                  <a:srgbClr val="333333"/>
                </a:solidFill>
                <a:highlight>
                  <a:srgbClr val="FFFFFF"/>
                </a:highlight>
                <a:latin typeface="Arial"/>
                <a:ea typeface="Arial"/>
                <a:cs typeface="Arial"/>
                <a:sym typeface="Arial"/>
              </a:rPr>
              <a:t>Ansible’s agentless architecture provides enablement for a wide variety of platforms that make it easy for them to be automated. With the move to Content Collections, it’s now even easier for the partners and community to build, test, and publish content at any time without the wait for it to be included in an actual Ansible release. Ansible Galaxy is the de-facto place for community content, while Automation Hub is the place for Certified content (selected certified platforms in bold, many more available).</a:t>
            </a:r>
            <a:endParaRPr b="0" sz="1100" strike="noStrike">
              <a:latin typeface="Arial"/>
              <a:ea typeface="Arial"/>
              <a:cs typeface="Arial"/>
              <a:sym typeface="Arial"/>
            </a:endParaRPr>
          </a:p>
          <a:p>
            <a:pPr indent="0" lvl="0" marL="0" rtl="0" algn="l">
              <a:lnSpc>
                <a:spcPct val="115000"/>
              </a:lnSpc>
              <a:spcBef>
                <a:spcPts val="1100"/>
              </a:spcBef>
              <a:spcAft>
                <a:spcPts val="0"/>
              </a:spcAft>
              <a:buNone/>
            </a:pPr>
            <a:r>
              <a:rPr b="0" lang="en" sz="1100" strike="noStrike">
                <a:solidFill>
                  <a:srgbClr val="333333"/>
                </a:solidFill>
                <a:highlight>
                  <a:srgbClr val="FFFFFF"/>
                </a:highlight>
                <a:latin typeface="Arial"/>
                <a:ea typeface="Arial"/>
                <a:cs typeface="Arial"/>
                <a:sym typeface="Arial"/>
              </a:rPr>
              <a:t>Uses OpenSSH and WinRM</a:t>
            </a:r>
            <a:endParaRPr b="0" sz="1100" strike="noStrike">
              <a:latin typeface="Arial"/>
              <a:ea typeface="Arial"/>
              <a:cs typeface="Arial"/>
              <a:sym typeface="Arial"/>
            </a:endParaRPr>
          </a:p>
          <a:p>
            <a:pPr indent="0" lvl="0" marL="0" rtl="0" algn="l">
              <a:lnSpc>
                <a:spcPct val="115000"/>
              </a:lnSpc>
              <a:spcBef>
                <a:spcPts val="1100"/>
              </a:spcBef>
              <a:spcAft>
                <a:spcPts val="0"/>
              </a:spcAft>
              <a:buNone/>
            </a:pPr>
            <a:r>
              <a:rPr b="0" lang="en" sz="1100" strike="noStrike">
                <a:solidFill>
                  <a:srgbClr val="333333"/>
                </a:solidFill>
                <a:highlight>
                  <a:srgbClr val="FFFFFF"/>
                </a:highlight>
                <a:latin typeface="Arial"/>
                <a:ea typeface="Arial"/>
                <a:cs typeface="Arial"/>
                <a:sym typeface="Arial"/>
              </a:rPr>
              <a:t>No agents to exploit or update</a:t>
            </a:r>
            <a:endParaRPr b="0" sz="1100" strike="noStrike">
              <a:latin typeface="Arial"/>
              <a:ea typeface="Arial"/>
              <a:cs typeface="Arial"/>
              <a:sym typeface="Arial"/>
            </a:endParaRPr>
          </a:p>
          <a:p>
            <a:pPr indent="0" lvl="0" marL="0" rtl="0" algn="l">
              <a:lnSpc>
                <a:spcPct val="115000"/>
              </a:lnSpc>
              <a:spcBef>
                <a:spcPts val="1100"/>
              </a:spcBef>
              <a:spcAft>
                <a:spcPts val="0"/>
              </a:spcAft>
              <a:buNone/>
            </a:pPr>
            <a:r>
              <a:rPr b="0" lang="en" sz="1100" strike="noStrike">
                <a:solidFill>
                  <a:srgbClr val="333333"/>
                </a:solidFill>
                <a:highlight>
                  <a:srgbClr val="FFFFFF"/>
                </a:highlight>
                <a:latin typeface="Arial"/>
                <a:ea typeface="Arial"/>
                <a:cs typeface="Arial"/>
                <a:sym typeface="Arial"/>
              </a:rPr>
              <a:t>Predictable, reliable and secure</a:t>
            </a:r>
            <a:endParaRPr b="0" sz="1100" strike="noStrike">
              <a:latin typeface="Arial"/>
              <a:ea typeface="Arial"/>
              <a:cs typeface="Arial"/>
              <a:sym typeface="Arial"/>
            </a:endParaRPr>
          </a:p>
          <a:p>
            <a:pPr indent="0" lvl="0" marL="0" rtl="0" algn="l">
              <a:lnSpc>
                <a:spcPct val="100000"/>
              </a:lnSpc>
              <a:spcBef>
                <a:spcPts val="1100"/>
              </a:spcBef>
              <a:spcAft>
                <a:spcPts val="0"/>
              </a:spcAft>
              <a:buNone/>
            </a:pPr>
            <a:r>
              <a:rPr b="0" lang="en" sz="1100" strike="noStrike">
                <a:solidFill>
                  <a:srgbClr val="000000"/>
                </a:solidFill>
                <a:highlight>
                  <a:srgbClr val="FFFFFF"/>
                </a:highlight>
                <a:latin typeface="Arial"/>
                <a:ea typeface="Arial"/>
                <a:cs typeface="Arial"/>
                <a:sym typeface="Arial"/>
              </a:rPr>
              <a:t>Ansible automates technologies you already use</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highlight>
                  <a:srgbClr val="FFFFFF"/>
                </a:highlight>
                <a:latin typeface="Arial"/>
                <a:ea typeface="Arial"/>
                <a:cs typeface="Arial"/>
                <a:sym typeface="Arial"/>
              </a:rPr>
              <a:t>With the power of a community behind it generating more integrations every day</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highlight>
                  <a:srgbClr val="FFFFFF"/>
                </a:highlight>
                <a:latin typeface="Arial"/>
                <a:ea typeface="Arial"/>
                <a:cs typeface="Arial"/>
                <a:sym typeface="Arial"/>
              </a:rPr>
              <a:t>----------------------------------------------------------------</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highlight>
                  <a:srgbClr val="FFFFFF"/>
                </a:highlight>
                <a:latin typeface="Arial"/>
                <a:ea typeface="Arial"/>
                <a:cs typeface="Arial"/>
                <a:sym typeface="Arial"/>
              </a:rPr>
              <a:t>Points Tim Yeaton added here in his delivery:</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highlight>
                  <a:srgbClr val="FFFFFF"/>
                </a:highlight>
                <a:latin typeface="Arial"/>
                <a:ea typeface="Arial"/>
                <a:cs typeface="Arial"/>
                <a:sym typeface="Arial"/>
              </a:rPr>
              <a:t>Communities of partners building around our language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highlight>
                  <a:srgbClr val="FFFFFF"/>
                </a:highlight>
                <a:latin typeface="Arial"/>
                <a:ea typeface="Arial"/>
                <a:cs typeface="Arial"/>
                <a:sym typeface="Arial"/>
              </a:rPr>
              <a:t>Tremendous adoption to date - realization in order to scale you have to automate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531406d10d_2_393: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9" name="Google Shape;1109;g531406d10d_2_393: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Playbook example: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The name fields are human-readable comments. Optional, but useful as comments to the Playbook. These strings also show up in Tower, so it is easy to correlate any failures in a long running Playbook.</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Inventory call-out</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Variables can be handled in several different ways:</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Directly in the playbook</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As part of a separate vars file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Via the command line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As output from a previous play</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Via Tower</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Ansible supports sudo, su, powerbroker, and other privilege escalation mechanisms.</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The real work. General format:</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&lt;&lt;module&gt;&gt;: key=value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531406d10d_2_397: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4" name="Google Shape;1114;g531406d10d_2_397: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Playbook example: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The name fields are human-readable comments. Optional, but useful as comments to the Playbook. These strings also show up in Tower, so it is easy to correlate any failures in a long running Playbook.</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Inventory call-out</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Variables can be handled in several different ways:</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Directly in the playbook</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As part of a separate vars file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Via the command line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As output from a previous play</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	Via Tower</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Ansible supports sudo, su, powerbroker, and other privilege escalation mechanisms.</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The real work. General format:</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E1012"/>
                </a:solidFill>
                <a:latin typeface="Calibri"/>
                <a:ea typeface="Calibri"/>
                <a:cs typeface="Calibri"/>
                <a:sym typeface="Calibri"/>
              </a:rPr>
              <a:t>&lt;&lt;module&gt;&gt;: key=value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531406d10d_2_401: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9" name="Google Shape;1119;g531406d10d_2_401: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Control, Knowledge, Delegation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RBAC</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Push button deployment (Delegation)</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Centralized logging (auditing, compliance)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RESTful API</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Open Sans"/>
                <a:ea typeface="Open Sans"/>
                <a:cs typeface="Open Sans"/>
                <a:sym typeface="Open Sans"/>
              </a:rPr>
              <a:t>Role-based access control keeps environments secure, and teams efficient</a:t>
            </a:r>
            <a:br>
              <a:rPr lang="en"/>
            </a:br>
            <a:endParaRPr b="0" sz="1200" strike="noStrike">
              <a:latin typeface="Arial"/>
              <a:ea typeface="Arial"/>
              <a:cs typeface="Arial"/>
              <a:sym typeface="Arial"/>
            </a:endParaRPr>
          </a:p>
          <a:p>
            <a:pPr indent="0" lvl="0" marL="0" rtl="0" algn="l">
              <a:lnSpc>
                <a:spcPct val="100000"/>
              </a:lnSpc>
              <a:spcBef>
                <a:spcPts val="281"/>
              </a:spcBef>
              <a:spcAft>
                <a:spcPts val="0"/>
              </a:spcAft>
              <a:buNone/>
            </a:pPr>
            <a:r>
              <a:rPr b="0" lang="en" sz="1200" strike="noStrike">
                <a:solidFill>
                  <a:srgbClr val="545860"/>
                </a:solidFill>
                <a:latin typeface="Open Sans"/>
                <a:ea typeface="Open Sans"/>
                <a:cs typeface="Open Sans"/>
                <a:sym typeface="Open Sans"/>
              </a:rPr>
              <a:t>Non-privileged users can safely deploy entire applications with push-button deployment access</a:t>
            </a:r>
            <a:br>
              <a:rPr lang="en"/>
            </a:br>
            <a:endParaRPr b="0" sz="1200" strike="noStrike">
              <a:latin typeface="Arial"/>
              <a:ea typeface="Arial"/>
              <a:cs typeface="Arial"/>
              <a:sym typeface="Arial"/>
            </a:endParaRPr>
          </a:p>
          <a:p>
            <a:pPr indent="0" lvl="0" marL="0" rtl="0" algn="l">
              <a:lnSpc>
                <a:spcPct val="100000"/>
              </a:lnSpc>
              <a:spcBef>
                <a:spcPts val="281"/>
              </a:spcBef>
              <a:spcAft>
                <a:spcPts val="0"/>
              </a:spcAft>
              <a:buNone/>
            </a:pPr>
            <a:r>
              <a:rPr b="0" lang="en" sz="1200" strike="noStrike">
                <a:solidFill>
                  <a:srgbClr val="545860"/>
                </a:solidFill>
                <a:latin typeface="Open Sans"/>
                <a:ea typeface="Open Sans"/>
                <a:cs typeface="Open Sans"/>
                <a:sym typeface="Open Sans"/>
              </a:rPr>
              <a:t>All Ansible automations are centrally logged, ensuring complete auditability and compliance</a:t>
            </a:r>
            <a:endParaRPr b="0" sz="1200" strike="noStrike">
              <a:latin typeface="Arial"/>
              <a:ea typeface="Arial"/>
              <a:cs typeface="Arial"/>
              <a:sym typeface="Arial"/>
            </a:endParaRPr>
          </a:p>
          <a:p>
            <a:pPr indent="0" lvl="0" marL="0" rtl="0" algn="l">
              <a:lnSpc>
                <a:spcPct val="100000"/>
              </a:lnSpc>
              <a:spcBef>
                <a:spcPts val="281"/>
              </a:spcBef>
              <a:spcAft>
                <a:spcPts val="0"/>
              </a:spcAft>
              <a:buNone/>
            </a:pPr>
            <a:r>
              <a:t/>
            </a:r>
            <a:endParaRPr b="0" sz="1200" strike="noStrike">
              <a:latin typeface="Arial"/>
              <a:ea typeface="Arial"/>
              <a:cs typeface="Arial"/>
              <a:sym typeface="Arial"/>
            </a:endParaRPr>
          </a:p>
          <a:p>
            <a:pPr indent="0" lvl="0" marL="0" rtl="0" algn="l">
              <a:lnSpc>
                <a:spcPct val="115000"/>
              </a:lnSpc>
              <a:spcBef>
                <a:spcPts val="0"/>
              </a:spcBef>
              <a:spcAft>
                <a:spcPts val="0"/>
              </a:spcAft>
              <a:buNone/>
            </a:pPr>
            <a:r>
              <a:rPr b="0" lang="en" sz="1400" strike="noStrike">
                <a:solidFill>
                  <a:srgbClr val="666666"/>
                </a:solidFill>
                <a:latin typeface="Overpass"/>
                <a:ea typeface="Overpass"/>
                <a:cs typeface="Overpass"/>
                <a:sym typeface="Overpass"/>
              </a:rPr>
              <a:t>Centralize and control your IT infrastructure with a visual dashboard, role-based access control, job scheduling, integrated notifications and graphical inventory management.</a:t>
            </a:r>
            <a:endParaRPr b="0" sz="1400" strike="noStrike">
              <a:latin typeface="Arial"/>
              <a:ea typeface="Arial"/>
              <a:cs typeface="Arial"/>
              <a:sym typeface="Arial"/>
            </a:endParaRPr>
          </a:p>
          <a:p>
            <a:pPr indent="0" lvl="0" marL="0" rtl="0" algn="l">
              <a:lnSpc>
                <a:spcPct val="100000"/>
              </a:lnSpc>
              <a:spcBef>
                <a:spcPts val="0"/>
              </a:spcBef>
              <a:spcAft>
                <a:spcPts val="0"/>
              </a:spcAft>
              <a:buNone/>
            </a:pPr>
            <a:r>
              <a:t/>
            </a:r>
            <a:endParaRPr b="0" sz="1400" strike="noStrike">
              <a:latin typeface="Arial"/>
              <a:ea typeface="Arial"/>
              <a:cs typeface="Arial"/>
              <a:sym typeface="Arial"/>
            </a:endParaRPr>
          </a:p>
          <a:p>
            <a:pPr indent="0" lvl="0" marL="0" rtl="0" algn="l">
              <a:lnSpc>
                <a:spcPct val="100000"/>
              </a:lnSpc>
              <a:spcBef>
                <a:spcPts val="0"/>
              </a:spcBef>
              <a:spcAft>
                <a:spcPts val="0"/>
              </a:spcAft>
              <a:buNone/>
            </a:pPr>
            <a:r>
              <a:t/>
            </a:r>
            <a:endParaRPr b="0" sz="1400"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31406d10d_2_456: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4" name="Google Shape;1124;g531406d10d_2_45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Control, Knowledge, Delegation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When more than one person is running the same playbook in the organization, Ansible Tower is valuable.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RBAC</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Push button deployment (Delegation)</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Centralized logging (auditing, compliance)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RESTful API</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Open Sans"/>
                <a:ea typeface="Open Sans"/>
                <a:cs typeface="Open Sans"/>
                <a:sym typeface="Open Sans"/>
              </a:rPr>
              <a:t>Role-based access control keeps environments secure, and teams efficient</a:t>
            </a:r>
            <a:br>
              <a:rPr lang="en"/>
            </a:br>
            <a:endParaRPr b="0" sz="1200" strike="noStrike">
              <a:latin typeface="Arial"/>
              <a:ea typeface="Arial"/>
              <a:cs typeface="Arial"/>
              <a:sym typeface="Arial"/>
            </a:endParaRPr>
          </a:p>
          <a:p>
            <a:pPr indent="0" lvl="0" marL="0" rtl="0" algn="l">
              <a:lnSpc>
                <a:spcPct val="100000"/>
              </a:lnSpc>
              <a:spcBef>
                <a:spcPts val="281"/>
              </a:spcBef>
              <a:spcAft>
                <a:spcPts val="0"/>
              </a:spcAft>
              <a:buNone/>
            </a:pPr>
            <a:r>
              <a:rPr b="0" lang="en" sz="1200" strike="noStrike">
                <a:solidFill>
                  <a:srgbClr val="545860"/>
                </a:solidFill>
                <a:latin typeface="Open Sans"/>
                <a:ea typeface="Open Sans"/>
                <a:cs typeface="Open Sans"/>
                <a:sym typeface="Open Sans"/>
              </a:rPr>
              <a:t>Non-privileged users can safely deploy entire applications with push-button deployment access</a:t>
            </a:r>
            <a:br>
              <a:rPr lang="en"/>
            </a:br>
            <a:endParaRPr b="0" sz="1200" strike="noStrike">
              <a:latin typeface="Arial"/>
              <a:ea typeface="Arial"/>
              <a:cs typeface="Arial"/>
              <a:sym typeface="Arial"/>
            </a:endParaRPr>
          </a:p>
          <a:p>
            <a:pPr indent="0" lvl="0" marL="0" rtl="0" algn="l">
              <a:lnSpc>
                <a:spcPct val="100000"/>
              </a:lnSpc>
              <a:spcBef>
                <a:spcPts val="281"/>
              </a:spcBef>
              <a:spcAft>
                <a:spcPts val="0"/>
              </a:spcAft>
              <a:buNone/>
            </a:pPr>
            <a:r>
              <a:rPr b="0" lang="en" sz="1200" strike="noStrike">
                <a:solidFill>
                  <a:srgbClr val="545860"/>
                </a:solidFill>
                <a:latin typeface="Open Sans"/>
                <a:ea typeface="Open Sans"/>
                <a:cs typeface="Open Sans"/>
                <a:sym typeface="Open Sans"/>
              </a:rPr>
              <a:t>All Ansible automations are centrally logged, ensuring complete auditability and compliance</a:t>
            </a:r>
            <a:endParaRPr b="0" sz="1200" strike="noStrike">
              <a:latin typeface="Arial"/>
              <a:ea typeface="Arial"/>
              <a:cs typeface="Arial"/>
              <a:sym typeface="Arial"/>
            </a:endParaRPr>
          </a:p>
          <a:p>
            <a:pPr indent="0" lvl="0" marL="0" rtl="0" algn="l">
              <a:lnSpc>
                <a:spcPct val="100000"/>
              </a:lnSpc>
              <a:spcBef>
                <a:spcPts val="281"/>
              </a:spcBef>
              <a:spcAft>
                <a:spcPts val="0"/>
              </a:spcAft>
              <a:buNone/>
            </a:pPr>
            <a:r>
              <a:t/>
            </a:r>
            <a:endParaRPr b="0" sz="1200" strike="noStrike">
              <a:latin typeface="Arial"/>
              <a:ea typeface="Arial"/>
              <a:cs typeface="Arial"/>
              <a:sym typeface="Arial"/>
            </a:endParaRPr>
          </a:p>
          <a:p>
            <a:pPr indent="0" lvl="0" marL="0" rtl="0" algn="l">
              <a:lnSpc>
                <a:spcPct val="115000"/>
              </a:lnSpc>
              <a:spcBef>
                <a:spcPts val="0"/>
              </a:spcBef>
              <a:spcAft>
                <a:spcPts val="0"/>
              </a:spcAft>
              <a:buNone/>
            </a:pPr>
            <a:r>
              <a:rPr b="0" lang="en" sz="1400" strike="noStrike">
                <a:solidFill>
                  <a:srgbClr val="666666"/>
                </a:solidFill>
                <a:latin typeface="Overpass"/>
                <a:ea typeface="Overpass"/>
                <a:cs typeface="Overpass"/>
                <a:sym typeface="Overpass"/>
              </a:rPr>
              <a:t>Centralize and control your IT infrastructure with a visual dashboard, role-based access control, job scheduling, integrated notifications and graphical inventory management.</a:t>
            </a:r>
            <a:endParaRPr b="0" sz="1400" strike="noStrike">
              <a:latin typeface="Arial"/>
              <a:ea typeface="Arial"/>
              <a:cs typeface="Arial"/>
              <a:sym typeface="Arial"/>
            </a:endParaRPr>
          </a:p>
          <a:p>
            <a:pPr indent="0" lvl="0" marL="0" rtl="0" algn="l">
              <a:lnSpc>
                <a:spcPct val="100000"/>
              </a:lnSpc>
              <a:spcBef>
                <a:spcPts val="0"/>
              </a:spcBef>
              <a:spcAft>
                <a:spcPts val="0"/>
              </a:spcAft>
              <a:buNone/>
            </a:pPr>
            <a:r>
              <a:t/>
            </a:r>
            <a:endParaRPr b="0" sz="1400" strike="noStrike">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531406d10d_2_519: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2" name="Google Shape;1132;g531406d10d_2_51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133" name="Google Shape;1133;g531406d10d_2_51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531406d10d_2_565: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9" name="Google Shape;1179;g531406d10d_2_565: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100" strike="noStrike">
                <a:latin typeface="Arial"/>
                <a:ea typeface="Arial"/>
                <a:cs typeface="Arial"/>
                <a:sym typeface="Arial"/>
              </a:rPr>
              <a:t>Ansible Automation is the enterprise framework for automating across IT operations.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latin typeface="Arial"/>
                <a:ea typeface="Arial"/>
                <a:cs typeface="Arial"/>
                <a:sym typeface="Arial"/>
              </a:rPr>
              <a:t>Ansible Engine runs Ansible Playbooks, the automation language that can perfectly describe an IT application infrastructure.</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latin typeface="Arial"/>
                <a:ea typeface="Arial"/>
                <a:cs typeface="Arial"/>
                <a:sym typeface="Arial"/>
              </a:rPr>
              <a:t>Ansible Tower allows you scale IT automation, manage complex deployments and speed productivity.</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00000"/>
                </a:solidFill>
                <a:latin typeface="Arial"/>
                <a:ea typeface="Arial"/>
                <a:cs typeface="Arial"/>
                <a:sym typeface="Arial"/>
              </a:rPr>
              <a:t>Ansible is the Lingua Franca of the enterprise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00000"/>
                </a:solidFill>
                <a:latin typeface="Arial"/>
                <a:ea typeface="Arial"/>
                <a:cs typeface="Arial"/>
                <a:sym typeface="Arial"/>
              </a:rPr>
              <a:t>It empowers development to production, from IT to the business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Points Tim Yeaton added here in his delivery:</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memorialize/institutionalize in the Playbook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Standardize on Ansible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need a language to help articulate the workflow all they way through live production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Use a language to communicate and facilitate between dev and ops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Becomes fact based or system of record once written in a Playbook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531406d10d_2_645:notes"/>
          <p:cNvSpPr/>
          <p:nvPr>
            <p:ph idx="2" type="sldImg"/>
          </p:nvPr>
        </p:nvSpPr>
        <p:spPr>
          <a:xfrm>
            <a:off x="381240" y="685800"/>
            <a:ext cx="609588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5" name="Google Shape;1205;g531406d10d_2_645: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sz="1200"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531406d10d_2_656:notes"/>
          <p:cNvSpPr/>
          <p:nvPr>
            <p:ph idx="2" type="sldImg"/>
          </p:nvPr>
        </p:nvSpPr>
        <p:spPr>
          <a:xfrm>
            <a:off x="381240" y="685800"/>
            <a:ext cx="609588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7" name="Google Shape;1217;g531406d10d_2_65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sz="1200"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531406d10d_2_112: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531406d10d_2_11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531406d10d_2_662:notes"/>
          <p:cNvSpPr/>
          <p:nvPr>
            <p:ph idx="2" type="sldImg"/>
          </p:nvPr>
        </p:nvSpPr>
        <p:spPr>
          <a:xfrm>
            <a:off x="381240" y="685800"/>
            <a:ext cx="609588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4" name="Google Shape;1224;g531406d10d_2_662: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sz="1200" strike="noStrike">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531406d10d_2_669:notes"/>
          <p:cNvSpPr/>
          <p:nvPr>
            <p:ph idx="2" type="sldImg"/>
          </p:nvPr>
        </p:nvSpPr>
        <p:spPr>
          <a:xfrm>
            <a:off x="381240" y="685800"/>
            <a:ext cx="609588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2" name="Google Shape;1232;g531406d10d_2_669: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sz="1200"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531406d10d_2_675:notes"/>
          <p:cNvSpPr/>
          <p:nvPr>
            <p:ph idx="2" type="sldImg"/>
          </p:nvPr>
        </p:nvSpPr>
        <p:spPr>
          <a:xfrm>
            <a:off x="381240" y="685800"/>
            <a:ext cx="609588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9" name="Google Shape;1239;g531406d10d_2_675: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Organizational statistics allows a customer to see Ansible consumption across an enterprise.  If one organization starts producing Ansible Job Templates and shares them across their company, data is aggregated and presented in a visual format to show trends over time.  This data can be filters by organization, and filtered over time to present usual data to compare organizations against each other.  What we saw with several large customers was that they wanted to be able to measure success and were starting to aggregate this data manually anyway, so we want to make this process more turn-key and easy for all customers to help give them the ability to measure success.</a:t>
            </a:r>
            <a:endParaRPr b="0" sz="1100"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531406d10d_2_684:notes"/>
          <p:cNvSpPr/>
          <p:nvPr>
            <p:ph idx="2" type="sldImg"/>
          </p:nvPr>
        </p:nvSpPr>
        <p:spPr>
          <a:xfrm>
            <a:off x="381240" y="685800"/>
            <a:ext cx="609588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9" name="Google Shape;1249;g531406d10d_2_684: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Organizational statistics allows a customer to see Ansible consumption across an enterprise.  If one organization starts producing Ansible Job Templates and shares them across their company, data is aggregated and presented in a visual format to show trends over time.  This data can be filters by organization, and filtered over time to present usual data to compare organizations against each other.  What we saw with several large customers was that they wanted to be able to measure success and were starting to aggregate this data manually anyway, so we want to make this process more turn-key and easy for all customers to help give them the ability to measure success.</a:t>
            </a:r>
            <a:endParaRPr b="0" sz="1100"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531406d10d_2_705:notes"/>
          <p:cNvSpPr/>
          <p:nvPr>
            <p:ph idx="2" type="sldImg"/>
          </p:nvPr>
        </p:nvSpPr>
        <p:spPr>
          <a:xfrm>
            <a:off x="381240" y="685800"/>
            <a:ext cx="609588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1" name="Google Shape;1271;g531406d10d_2_705: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sz="1200"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531406d10d_2_716:notes"/>
          <p:cNvSpPr/>
          <p:nvPr>
            <p:ph idx="2" type="sldImg"/>
          </p:nvPr>
        </p:nvSpPr>
        <p:spPr>
          <a:xfrm>
            <a:off x="381240" y="685800"/>
            <a:ext cx="609588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3" name="Google Shape;1283;g531406d10d_2_71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sz="1200"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531406d10d_2_1188: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2" name="Google Shape;1292;g531406d10d_2_1188: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Control, Knowledge, Delegation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RBAC</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Push button deployment (Delegation)</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Centralized logging (auditing, compliance)</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Calibri"/>
                <a:ea typeface="Calibri"/>
                <a:cs typeface="Calibri"/>
                <a:sym typeface="Calibri"/>
              </a:rPr>
              <a:t>RESTful API</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Open Sans"/>
                <a:ea typeface="Open Sans"/>
                <a:cs typeface="Open Sans"/>
                <a:sym typeface="Open Sans"/>
              </a:rPr>
              <a:t>Role-based access control keeps environments secure, and teams efficient</a:t>
            </a:r>
            <a:br>
              <a:rPr lang="en"/>
            </a:br>
            <a:endParaRPr b="0" sz="1200" strike="noStrike">
              <a:latin typeface="Arial"/>
              <a:ea typeface="Arial"/>
              <a:cs typeface="Arial"/>
              <a:sym typeface="Arial"/>
            </a:endParaRPr>
          </a:p>
          <a:p>
            <a:pPr indent="0" lvl="0" marL="0" rtl="0" algn="l">
              <a:lnSpc>
                <a:spcPct val="100000"/>
              </a:lnSpc>
              <a:spcBef>
                <a:spcPts val="281"/>
              </a:spcBef>
              <a:spcAft>
                <a:spcPts val="0"/>
              </a:spcAft>
              <a:buNone/>
            </a:pPr>
            <a:r>
              <a:rPr b="0" lang="en" sz="1200" strike="noStrike">
                <a:solidFill>
                  <a:srgbClr val="545860"/>
                </a:solidFill>
                <a:latin typeface="Open Sans"/>
                <a:ea typeface="Open Sans"/>
                <a:cs typeface="Open Sans"/>
                <a:sym typeface="Open Sans"/>
              </a:rPr>
              <a:t>Non-privileged users can safely deploy entire applications with push-button deployment access</a:t>
            </a:r>
            <a:br>
              <a:rPr lang="en"/>
            </a:br>
            <a:endParaRPr b="0" sz="1200" strike="noStrike">
              <a:latin typeface="Arial"/>
              <a:ea typeface="Arial"/>
              <a:cs typeface="Arial"/>
              <a:sym typeface="Arial"/>
            </a:endParaRPr>
          </a:p>
          <a:p>
            <a:pPr indent="0" lvl="0" marL="0" rtl="0" algn="l">
              <a:lnSpc>
                <a:spcPct val="100000"/>
              </a:lnSpc>
              <a:spcBef>
                <a:spcPts val="281"/>
              </a:spcBef>
              <a:spcAft>
                <a:spcPts val="0"/>
              </a:spcAft>
              <a:buNone/>
            </a:pPr>
            <a:r>
              <a:rPr b="0" lang="en" sz="1200" strike="noStrike">
                <a:solidFill>
                  <a:srgbClr val="545860"/>
                </a:solidFill>
                <a:latin typeface="Open Sans"/>
                <a:ea typeface="Open Sans"/>
                <a:cs typeface="Open Sans"/>
                <a:sym typeface="Open Sans"/>
              </a:rPr>
              <a:t>All Ansible automations are centrally logged, ensuring complete auditability and compliance</a:t>
            </a:r>
            <a:endParaRPr b="0" sz="1200" strike="noStrike">
              <a:latin typeface="Arial"/>
              <a:ea typeface="Arial"/>
              <a:cs typeface="Arial"/>
              <a:sym typeface="Arial"/>
            </a:endParaRPr>
          </a:p>
          <a:p>
            <a:pPr indent="0" lvl="0" marL="0" rtl="0" algn="l">
              <a:lnSpc>
                <a:spcPct val="100000"/>
              </a:lnSpc>
              <a:spcBef>
                <a:spcPts val="281"/>
              </a:spcBef>
              <a:spcAft>
                <a:spcPts val="0"/>
              </a:spcAft>
              <a:buNone/>
            </a:pPr>
            <a:r>
              <a:t/>
            </a:r>
            <a:endParaRPr b="0" sz="1200" strike="noStrike">
              <a:latin typeface="Arial"/>
              <a:ea typeface="Arial"/>
              <a:cs typeface="Arial"/>
              <a:sym typeface="Arial"/>
            </a:endParaRPr>
          </a:p>
          <a:p>
            <a:pPr indent="0" lvl="0" marL="0" rtl="0" algn="l">
              <a:lnSpc>
                <a:spcPct val="115000"/>
              </a:lnSpc>
              <a:spcBef>
                <a:spcPts val="0"/>
              </a:spcBef>
              <a:spcAft>
                <a:spcPts val="0"/>
              </a:spcAft>
              <a:buNone/>
            </a:pPr>
            <a:r>
              <a:rPr b="0" lang="en" sz="1400" strike="noStrike">
                <a:solidFill>
                  <a:srgbClr val="666666"/>
                </a:solidFill>
                <a:latin typeface="Overpass"/>
                <a:ea typeface="Overpass"/>
                <a:cs typeface="Overpass"/>
                <a:sym typeface="Overpass"/>
              </a:rPr>
              <a:t>Centralize and control your IT infrastructure with a visual dashboard, role-based access control, job scheduling, integrated notifications and graphical inventory management.</a:t>
            </a:r>
            <a:endParaRPr b="0" sz="1400" strike="noStrike">
              <a:latin typeface="Arial"/>
              <a:ea typeface="Arial"/>
              <a:cs typeface="Arial"/>
              <a:sym typeface="Arial"/>
            </a:endParaRPr>
          </a:p>
          <a:p>
            <a:pPr indent="0" lvl="0" marL="0" rtl="0" algn="l">
              <a:lnSpc>
                <a:spcPct val="100000"/>
              </a:lnSpc>
              <a:spcBef>
                <a:spcPts val="0"/>
              </a:spcBef>
              <a:spcAft>
                <a:spcPts val="0"/>
              </a:spcAft>
              <a:buNone/>
            </a:pPr>
            <a:r>
              <a:t/>
            </a:r>
            <a:endParaRPr b="0" sz="1400" strike="noStrike">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531406d10d_2_1247: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9" name="Google Shape;1299;g531406d10d_2_124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0" lang="en" sz="1000" strike="noStrike">
                <a:solidFill>
                  <a:srgbClr val="000000"/>
                </a:solidFill>
                <a:latin typeface="Arial"/>
                <a:ea typeface="Arial"/>
                <a:cs typeface="Arial"/>
                <a:sym typeface="Arial"/>
              </a:rPr>
              <a:t>For servers and switches alike </a:t>
            </a:r>
            <a:endParaRPr b="0" sz="1000" strike="noStrike">
              <a:latin typeface="Arial"/>
              <a:ea typeface="Arial"/>
              <a:cs typeface="Arial"/>
              <a:sym typeface="Arial"/>
            </a:endParaRPr>
          </a:p>
          <a:p>
            <a:pPr indent="0" lvl="0" marL="0" rtl="0" algn="l">
              <a:lnSpc>
                <a:spcPct val="100000"/>
              </a:lnSpc>
              <a:spcBef>
                <a:spcPts val="0"/>
              </a:spcBef>
              <a:spcAft>
                <a:spcPts val="0"/>
              </a:spcAft>
              <a:buNone/>
            </a:pPr>
            <a:r>
              <a:rPr b="0" lang="en" sz="1000" strike="noStrike">
                <a:solidFill>
                  <a:srgbClr val="000000"/>
                </a:solidFill>
                <a:latin typeface="Arial"/>
                <a:ea typeface="Arial"/>
                <a:cs typeface="Arial"/>
                <a:sym typeface="Arial"/>
              </a:rPr>
              <a:t>choose your data source (CMDB, etc)</a:t>
            </a:r>
            <a:endParaRPr b="0" sz="1000" strike="noStrike">
              <a:latin typeface="Arial"/>
              <a:ea typeface="Arial"/>
              <a:cs typeface="Arial"/>
              <a:sym typeface="Arial"/>
            </a:endParaRPr>
          </a:p>
          <a:p>
            <a:pPr indent="0" lvl="0" marL="0" rtl="0" algn="l">
              <a:lnSpc>
                <a:spcPct val="100000"/>
              </a:lnSpc>
              <a:spcBef>
                <a:spcPts val="0"/>
              </a:spcBef>
              <a:spcAft>
                <a:spcPts val="0"/>
              </a:spcAft>
              <a:buNone/>
            </a:pPr>
            <a:r>
              <a:rPr b="0" lang="en" sz="1000" strike="noStrike">
                <a:solidFill>
                  <a:srgbClr val="000000"/>
                </a:solidFill>
                <a:latin typeface="Arial"/>
                <a:ea typeface="Arial"/>
                <a:cs typeface="Arial"/>
                <a:sym typeface="Arial"/>
              </a:rPr>
              <a:t>Automatic discovery of hardware in parallel </a:t>
            </a:r>
            <a:endParaRPr b="0" sz="1000" strike="noStrike">
              <a:latin typeface="Arial"/>
              <a:ea typeface="Arial"/>
              <a:cs typeface="Arial"/>
              <a:sym typeface="Arial"/>
            </a:endParaRPr>
          </a:p>
          <a:p>
            <a:pPr indent="0" lvl="0" marL="0" rtl="0" algn="l">
              <a:lnSpc>
                <a:spcPct val="100000"/>
              </a:lnSpc>
              <a:spcBef>
                <a:spcPts val="360"/>
              </a:spcBef>
              <a:spcAft>
                <a:spcPts val="0"/>
              </a:spcAft>
              <a:buNone/>
            </a:pPr>
            <a:r>
              <a:rPr b="0" lang="en" sz="1000" strike="noStrike">
                <a:solidFill>
                  <a:srgbClr val="000000"/>
                </a:solidFill>
                <a:latin typeface="Arial"/>
                <a:ea typeface="Arial"/>
                <a:cs typeface="Arial"/>
                <a:sym typeface="Arial"/>
              </a:rPr>
              <a:t>Compare running configs to golden masters on schedules</a:t>
            </a:r>
            <a:endParaRPr b="0" sz="1000" strike="noStrike">
              <a:latin typeface="Arial"/>
              <a:ea typeface="Arial"/>
              <a:cs typeface="Arial"/>
              <a:sym typeface="Arial"/>
            </a:endParaRPr>
          </a:p>
          <a:p>
            <a:pPr indent="0" lvl="0" marL="0" rtl="0" algn="l">
              <a:lnSpc>
                <a:spcPct val="100000"/>
              </a:lnSpc>
              <a:spcBef>
                <a:spcPts val="360"/>
              </a:spcBef>
              <a:spcAft>
                <a:spcPts val="0"/>
              </a:spcAft>
              <a:buNone/>
            </a:pPr>
            <a:r>
              <a:rPr b="0" lang="en" sz="1000" strike="noStrike">
                <a:solidFill>
                  <a:srgbClr val="000000"/>
                </a:solidFill>
                <a:latin typeface="Arial"/>
                <a:ea typeface="Arial"/>
                <a:cs typeface="Arial"/>
                <a:sym typeface="Arial"/>
              </a:rPr>
              <a:t>“Team A can touch the access ports, but they can’t touch the trunk ports.”</a:t>
            </a:r>
            <a:endParaRPr b="0" sz="1000" strike="noStrike">
              <a:latin typeface="Arial"/>
              <a:ea typeface="Arial"/>
              <a:cs typeface="Arial"/>
              <a:sym typeface="Arial"/>
            </a:endParaRPr>
          </a:p>
          <a:p>
            <a:pPr indent="0" lvl="0" marL="0" rtl="0" algn="l">
              <a:lnSpc>
                <a:spcPct val="100000"/>
              </a:lnSpc>
              <a:spcBef>
                <a:spcPts val="360"/>
              </a:spcBef>
              <a:spcAft>
                <a:spcPts val="0"/>
              </a:spcAft>
              <a:buNone/>
            </a:pPr>
            <a:r>
              <a:rPr b="1" lang="en" sz="1000" strike="noStrike">
                <a:solidFill>
                  <a:srgbClr val="000000"/>
                </a:solidFill>
                <a:latin typeface="Arial"/>
                <a:ea typeface="Arial"/>
                <a:cs typeface="Arial"/>
                <a:sym typeface="Arial"/>
              </a:rPr>
              <a:t>-</a:t>
            </a:r>
            <a:r>
              <a:rPr b="0" lang="en" sz="1000" strike="noStrike">
                <a:solidFill>
                  <a:srgbClr val="000000"/>
                </a:solidFill>
                <a:latin typeface="Arial"/>
                <a:ea typeface="Arial"/>
                <a:cs typeface="Arial"/>
                <a:sym typeface="Arial"/>
              </a:rPr>
              <a:t>Bootstrap: Trigger device config jobs post Zero Touch Provisioning</a:t>
            </a:r>
            <a:endParaRPr b="0" sz="1000" strike="noStrike">
              <a:latin typeface="Arial"/>
              <a:ea typeface="Arial"/>
              <a:cs typeface="Arial"/>
              <a:sym typeface="Arial"/>
            </a:endParaRPr>
          </a:p>
          <a:p>
            <a:pPr indent="0" lvl="0" marL="0" rtl="0" algn="l">
              <a:lnSpc>
                <a:spcPct val="100000"/>
              </a:lnSpc>
              <a:spcBef>
                <a:spcPts val="360"/>
              </a:spcBef>
              <a:spcAft>
                <a:spcPts val="0"/>
              </a:spcAft>
              <a:buNone/>
            </a:pPr>
            <a:r>
              <a:t/>
            </a:r>
            <a:endParaRPr b="0" sz="1000" strike="noStrike">
              <a:latin typeface="Arial"/>
              <a:ea typeface="Arial"/>
              <a:cs typeface="Arial"/>
              <a:sym typeface="Arial"/>
            </a:endParaRPr>
          </a:p>
        </p:txBody>
      </p:sp>
      <p:sp>
        <p:nvSpPr>
          <p:cNvPr id="1300" name="Google Shape;1300;g531406d10d_2_124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531406d10d_2_1307: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7" name="Google Shape;1307;g531406d10d_2_1307:notes"/>
          <p:cNvSpPr txBox="1"/>
          <p:nvPr>
            <p:ph idx="1" type="body"/>
          </p:nvPr>
        </p:nvSpPr>
        <p:spPr>
          <a:xfrm>
            <a:off x="685800" y="4343400"/>
            <a:ext cx="5486040" cy="411444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08" name="Google Shape;1308;g531406d10d_2_1307:notes"/>
          <p:cNvSpPr txBox="1"/>
          <p:nvPr/>
        </p:nvSpPr>
        <p:spPr>
          <a:xfrm>
            <a:off x="3884760" y="8685360"/>
            <a:ext cx="2971440" cy="4568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531406d10d_2_1313: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4" name="Google Shape;1314;g531406d10d_2_131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15" name="Google Shape;1315;g531406d10d_2_131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531406d10d_2_170: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4" name="Google Shape;924;g531406d10d_2_17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We’re faced with </a:t>
            </a:r>
            <a:r>
              <a:rPr b="1" lang="en" sz="1100" strike="noStrike">
                <a:solidFill>
                  <a:srgbClr val="000000"/>
                </a:solidFill>
                <a:latin typeface="Arial"/>
                <a:ea typeface="Arial"/>
                <a:cs typeface="Arial"/>
                <a:sym typeface="Arial"/>
              </a:rPr>
              <a:t>numerous challenges in IT.</a:t>
            </a:r>
            <a:r>
              <a:rPr b="0" lang="en" sz="1100" strike="noStrike">
                <a:solidFill>
                  <a:srgbClr val="000000"/>
                </a:solidFill>
                <a:latin typeface="Arial"/>
                <a:ea typeface="Arial"/>
                <a:cs typeface="Arial"/>
                <a:sym typeface="Arial"/>
              </a:rPr>
              <a:t> You live them every day. </a:t>
            </a:r>
            <a:r>
              <a:rPr b="1" lang="en" sz="1100" strike="noStrike">
                <a:solidFill>
                  <a:srgbClr val="000000"/>
                </a:solidFill>
                <a:latin typeface="Arial"/>
                <a:ea typeface="Arial"/>
                <a:cs typeface="Arial"/>
                <a:sym typeface="Arial"/>
              </a:rPr>
              <a:t>Regardless of your role or responsibility.</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1" lang="en" sz="1100" strike="noStrike">
                <a:solidFill>
                  <a:srgbClr val="000000"/>
                </a:solidFill>
                <a:latin typeface="Arial"/>
                <a:ea typeface="Arial"/>
                <a:cs typeface="Arial"/>
                <a:sym typeface="Arial"/>
              </a:rPr>
              <a:t>Effort-&gt;time; time-&gt;money</a:t>
            </a:r>
            <a:r>
              <a:rPr b="0" lang="en" sz="1100" strike="noStrike">
                <a:solidFill>
                  <a:srgbClr val="000000"/>
                </a:solidFill>
                <a:latin typeface="Arial"/>
                <a:ea typeface="Arial"/>
                <a:cs typeface="Arial"/>
                <a:sym typeface="Arial"/>
              </a:rPr>
              <a:t>…</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1" lang="en" sz="1100" strike="noStrike">
                <a:solidFill>
                  <a:srgbClr val="000000"/>
                </a:solidFill>
                <a:latin typeface="Arial"/>
                <a:ea typeface="Arial"/>
                <a:cs typeface="Arial"/>
                <a:sym typeface="Arial"/>
              </a:rPr>
              <a:t>BUT Effort has a human toll</a:t>
            </a:r>
            <a:r>
              <a:rPr b="0" lang="en" sz="1100" strike="noStrike">
                <a:solidFill>
                  <a:srgbClr val="000000"/>
                </a:solidFill>
                <a:latin typeface="Arial"/>
                <a:ea typeface="Arial"/>
                <a:cs typeface="Arial"/>
                <a:sym typeface="Arial"/>
              </a:rPr>
              <a:t>.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In the end, we’re </a:t>
            </a:r>
            <a:r>
              <a:rPr b="1" lang="en" sz="1100" strike="noStrike">
                <a:solidFill>
                  <a:srgbClr val="000000"/>
                </a:solidFill>
                <a:latin typeface="Arial"/>
                <a:ea typeface="Arial"/>
                <a:cs typeface="Arial"/>
                <a:sym typeface="Arial"/>
              </a:rPr>
              <a:t>just people</a:t>
            </a:r>
            <a:r>
              <a:rPr b="0" lang="en" sz="1100" strike="noStrike">
                <a:solidFill>
                  <a:srgbClr val="000000"/>
                </a:solidFill>
                <a:latin typeface="Arial"/>
                <a:ea typeface="Arial"/>
                <a:cs typeface="Arial"/>
                <a:sym typeface="Arial"/>
              </a:rPr>
              <a:t>. </a:t>
            </a:r>
            <a:r>
              <a:rPr b="1" lang="en" sz="1100" strike="noStrike">
                <a:solidFill>
                  <a:srgbClr val="000000"/>
                </a:solidFill>
                <a:latin typeface="Arial"/>
                <a:ea typeface="Arial"/>
                <a:cs typeface="Arial"/>
                <a:sym typeface="Arial"/>
              </a:rPr>
              <a:t>People trying to work with other people</a:t>
            </a:r>
            <a:r>
              <a:rPr b="0" lang="en" sz="1100" strike="noStrike">
                <a:solidFill>
                  <a:srgbClr val="000000"/>
                </a:solidFill>
                <a:latin typeface="Arial"/>
                <a:ea typeface="Arial"/>
                <a:cs typeface="Arial"/>
                <a:sym typeface="Arial"/>
              </a:rPr>
              <a:t>, and </a:t>
            </a:r>
            <a:r>
              <a:rPr b="1" lang="en" sz="1100" strike="noStrike">
                <a:solidFill>
                  <a:srgbClr val="000000"/>
                </a:solidFill>
                <a:latin typeface="Arial"/>
                <a:ea typeface="Arial"/>
                <a:cs typeface="Arial"/>
                <a:sym typeface="Arial"/>
              </a:rPr>
              <a:t>force machines to do the work to be done.</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Your reasons for automating are pretty straightforward. </a:t>
            </a:r>
            <a:r>
              <a:rPr b="1" lang="en" sz="1100" strike="noStrike">
                <a:solidFill>
                  <a:srgbClr val="000000"/>
                </a:solidFill>
                <a:latin typeface="Arial"/>
                <a:ea typeface="Arial"/>
                <a:cs typeface="Arial"/>
                <a:sym typeface="Arial"/>
              </a:rPr>
              <a:t>You’re tired of doing the same thing over and over again.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Automation makes our jobs and lives easier.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It presents an opportunity to do more.</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531406d10d_2_1331: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3" name="Google Shape;1333;g531406d10d_2_133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34" name="Google Shape;1334;g531406d10d_2_133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531406d10d_2_1409: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2" name="Google Shape;1412;g531406d10d_2_140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413" name="Google Shape;1413;g531406d10d_2_140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531406d10d_2_1509: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9" name="Google Shape;1459;g531406d10d_2_150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460" name="Google Shape;1460;g531406d10d_2_150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531406d10d_2_1518: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9" name="Google Shape;1469;g531406d10d_2_151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470" name="Google Shape;1470;g531406d10d_2_151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531406d10d_2_1527: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9" name="Google Shape;1479;g531406d10d_2_152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480" name="Google Shape;1480;g531406d10d_2_152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531406d10d_2_1536: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9" name="Google Shape;1489;g531406d10d_2_153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490" name="Google Shape;1490;g531406d10d_2_153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531406d10d_2_1545: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9" name="Google Shape;1499;g531406d10d_2_154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500" name="Google Shape;1500;g531406d10d_2_154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531406d10d_2_1554: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9" name="Google Shape;1509;g531406d10d_2_155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510" name="Google Shape;1510;g531406d10d_2_155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531406d10d_2_1563: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9" name="Google Shape;1519;g531406d10d_2_156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520" name="Google Shape;1520;g531406d10d_2_156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531406d10d_2_1572: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9" name="Google Shape;1529;g531406d10d_2_157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530" name="Google Shape;1530;g531406d10d_2_157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531406d10d_0_75: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931" name="Google Shape;931;g531406d10d_0_75: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531406d10d_2_1581: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9" name="Google Shape;1539;g531406d10d_2_158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540" name="Google Shape;1540;g531406d10d_2_158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531406d10d_0_258:notes"/>
          <p:cNvSpPr/>
          <p:nvPr>
            <p:ph idx="2" type="sldImg"/>
          </p:nvPr>
        </p:nvSpPr>
        <p:spPr>
          <a:xfrm>
            <a:off x="470544" y="694170"/>
            <a:ext cx="59154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49" name="Google Shape;1549;g531406d10d_0_258: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531406d10d_2_1595: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5" name="Google Shape;1555;g531406d10d_2_159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556" name="Google Shape;1556;g531406d10d_2_159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531406d10d_2_1615: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6" name="Google Shape;1576;g531406d10d_2_161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577" name="Google Shape;1577;g531406d10d_2_161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531406d10d_2_1641: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3" name="Google Shape;1603;g531406d10d_2_164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604" name="Google Shape;1604;g531406d10d_2_164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531406d10d_2_1655: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8" name="Google Shape;1618;g531406d10d_2_165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619" name="Google Shape;1619;g531406d10d_2_165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531406d10d_7_43: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1640" name="Google Shape;1640;g531406d10d_7_43: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531406d10d_7_58:notes"/>
          <p:cNvSpPr/>
          <p:nvPr>
            <p:ph idx="2" type="sldImg"/>
          </p:nvPr>
        </p:nvSpPr>
        <p:spPr>
          <a:xfrm>
            <a:off x="470544" y="694170"/>
            <a:ext cx="59154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56" name="Google Shape;1656;g531406d10d_7_58: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t>1. A Tower developer builds or modifies an asset in the dev version of Tower.</a:t>
            </a:r>
            <a:endParaRPr sz="1200"/>
          </a:p>
          <a:p>
            <a:pPr indent="0" lvl="0" marL="0" rtl="0" algn="l">
              <a:spcBef>
                <a:spcPts val="0"/>
              </a:spcBef>
              <a:spcAft>
                <a:spcPts val="0"/>
              </a:spcAft>
              <a:buClr>
                <a:schemeClr val="dk1"/>
              </a:buClr>
              <a:buSzPts val="1100"/>
              <a:buFont typeface="Arial"/>
              <a:buNone/>
            </a:pPr>
            <a:r>
              <a:rPr lang="en" sz="1200"/>
              <a:t>2. A Tower administrator runs a job telling dev Tower to export its assets.</a:t>
            </a:r>
            <a:endParaRPr sz="1200"/>
          </a:p>
          <a:p>
            <a:pPr indent="0" lvl="0" marL="0" rtl="0" algn="l">
              <a:spcBef>
                <a:spcPts val="0"/>
              </a:spcBef>
              <a:spcAft>
                <a:spcPts val="0"/>
              </a:spcAft>
              <a:buClr>
                <a:schemeClr val="dk1"/>
              </a:buClr>
              <a:buSzPts val="1100"/>
              <a:buFont typeface="Arial"/>
              <a:buNone/>
            </a:pPr>
            <a:r>
              <a:rPr lang="en" sz="1200"/>
              <a:t>3. The job commits the files into an SCM</a:t>
            </a:r>
            <a:endParaRPr sz="1200"/>
          </a:p>
          <a:p>
            <a:pPr indent="0" lvl="0" marL="0" rtl="0" algn="l">
              <a:spcBef>
                <a:spcPts val="0"/>
              </a:spcBef>
              <a:spcAft>
                <a:spcPts val="0"/>
              </a:spcAft>
              <a:buClr>
                <a:schemeClr val="dk1"/>
              </a:buClr>
              <a:buSzPts val="1100"/>
              <a:buFont typeface="Arial"/>
              <a:buNone/>
            </a:pPr>
            <a:r>
              <a:rPr lang="en" sz="1200"/>
              <a:t>4. The SCM notifies a CI tool (or the CI tool polls the SCM)</a:t>
            </a:r>
            <a:endParaRPr sz="1200"/>
          </a:p>
          <a:p>
            <a:pPr indent="0" lvl="0" marL="0" rtl="0" algn="l">
              <a:spcBef>
                <a:spcPts val="0"/>
              </a:spcBef>
              <a:spcAft>
                <a:spcPts val="0"/>
              </a:spcAft>
              <a:buClr>
                <a:schemeClr val="dk1"/>
              </a:buClr>
              <a:buSzPts val="1100"/>
              <a:buFont typeface="Arial"/>
              <a:buNone/>
            </a:pPr>
            <a:r>
              <a:rPr lang="en" sz="1200"/>
              <a:t>5. The CI tool calls to the import job on the Dev Tower instance</a:t>
            </a:r>
            <a:endParaRPr sz="1200"/>
          </a:p>
          <a:p>
            <a:pPr indent="0" lvl="0" marL="0" rtl="0" algn="l">
              <a:spcBef>
                <a:spcPts val="0"/>
              </a:spcBef>
              <a:spcAft>
                <a:spcPts val="0"/>
              </a:spcAft>
              <a:buSzPts val="1100"/>
              <a:buNone/>
            </a:pPr>
            <a:r>
              <a:rPr lang="en" sz="1200"/>
              <a:t>6. The job on the Dev Tower instance calls to the Prod Tower instance to update its assets.690317</a:t>
            </a:r>
            <a:endParaRPr sz="1200"/>
          </a:p>
          <a:p>
            <a:pPr indent="0" lvl="0" marL="0" rtl="0" algn="l">
              <a:spcBef>
                <a:spcPts val="0"/>
              </a:spcBef>
              <a:spcAft>
                <a:spcPts val="0"/>
              </a:spcAft>
              <a:buSzPts val="1100"/>
              <a:buNone/>
            </a:pPr>
            <a:r>
              <a:t/>
            </a:r>
            <a:endParaRPr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531406d10d_7_63:notes"/>
          <p:cNvSpPr/>
          <p:nvPr>
            <p:ph idx="2" type="sldImg"/>
          </p:nvPr>
        </p:nvSpPr>
        <p:spPr>
          <a:xfrm>
            <a:off x="470544" y="694170"/>
            <a:ext cx="59154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62" name="Google Shape;1662;g531406d10d_7_63: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t>1. A Tower developer builds or modifies an asset in the dev version of Tower.</a:t>
            </a:r>
            <a:endParaRPr sz="1200"/>
          </a:p>
          <a:p>
            <a:pPr indent="0" lvl="0" marL="0" rtl="0" algn="l">
              <a:spcBef>
                <a:spcPts val="0"/>
              </a:spcBef>
              <a:spcAft>
                <a:spcPts val="0"/>
              </a:spcAft>
              <a:buClr>
                <a:schemeClr val="dk1"/>
              </a:buClr>
              <a:buSzPts val="1100"/>
              <a:buFont typeface="Arial"/>
              <a:buNone/>
            </a:pPr>
            <a:r>
              <a:rPr lang="en" sz="1200"/>
              <a:t>2. A Tower administrator runs a job telling dev Tower to export its assets.</a:t>
            </a:r>
            <a:endParaRPr sz="1200"/>
          </a:p>
          <a:p>
            <a:pPr indent="0" lvl="0" marL="0" rtl="0" algn="l">
              <a:spcBef>
                <a:spcPts val="0"/>
              </a:spcBef>
              <a:spcAft>
                <a:spcPts val="0"/>
              </a:spcAft>
              <a:buClr>
                <a:schemeClr val="dk1"/>
              </a:buClr>
              <a:buSzPts val="1100"/>
              <a:buFont typeface="Arial"/>
              <a:buNone/>
            </a:pPr>
            <a:r>
              <a:rPr lang="en" sz="1200"/>
              <a:t>3. The job commits the files into an SCM</a:t>
            </a:r>
            <a:endParaRPr sz="1200"/>
          </a:p>
          <a:p>
            <a:pPr indent="0" lvl="0" marL="0" rtl="0" algn="l">
              <a:spcBef>
                <a:spcPts val="0"/>
              </a:spcBef>
              <a:spcAft>
                <a:spcPts val="0"/>
              </a:spcAft>
              <a:buClr>
                <a:schemeClr val="dk1"/>
              </a:buClr>
              <a:buSzPts val="1100"/>
              <a:buFont typeface="Arial"/>
              <a:buNone/>
            </a:pPr>
            <a:r>
              <a:rPr lang="en" sz="1200"/>
              <a:t>4. The SCM notifies a CI tool (or the CI tool polls the SCM)</a:t>
            </a:r>
            <a:endParaRPr sz="1200"/>
          </a:p>
          <a:p>
            <a:pPr indent="0" lvl="0" marL="0" rtl="0" algn="l">
              <a:spcBef>
                <a:spcPts val="0"/>
              </a:spcBef>
              <a:spcAft>
                <a:spcPts val="0"/>
              </a:spcAft>
              <a:buClr>
                <a:schemeClr val="dk1"/>
              </a:buClr>
              <a:buSzPts val="1100"/>
              <a:buFont typeface="Arial"/>
              <a:buNone/>
            </a:pPr>
            <a:r>
              <a:rPr lang="en" sz="1200"/>
              <a:t>5. The CI tool calls to the import job on the Dev Tower instance</a:t>
            </a:r>
            <a:endParaRPr sz="1200"/>
          </a:p>
          <a:p>
            <a:pPr indent="0" lvl="0" marL="0" rtl="0" algn="l">
              <a:spcBef>
                <a:spcPts val="0"/>
              </a:spcBef>
              <a:spcAft>
                <a:spcPts val="0"/>
              </a:spcAft>
              <a:buSzPts val="1100"/>
              <a:buNone/>
            </a:pPr>
            <a:r>
              <a:rPr lang="en" sz="1200"/>
              <a:t>6. The job on the Dev Tower instance calls to the Prod Tower instance to update its assets.690317</a:t>
            </a:r>
            <a:endParaRPr sz="1200"/>
          </a:p>
          <a:p>
            <a:pPr indent="0" lvl="0" marL="0" rtl="0" algn="l">
              <a:spcBef>
                <a:spcPts val="0"/>
              </a:spcBef>
              <a:spcAft>
                <a:spcPts val="0"/>
              </a:spcAft>
              <a:buSzPts val="1100"/>
              <a:buNone/>
            </a:pPr>
            <a:r>
              <a:t/>
            </a:r>
            <a:endParaRPr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531406d10d_7_68:notes"/>
          <p:cNvSpPr/>
          <p:nvPr>
            <p:ph idx="2" type="sldImg"/>
          </p:nvPr>
        </p:nvSpPr>
        <p:spPr>
          <a:xfrm>
            <a:off x="470544" y="694170"/>
            <a:ext cx="59154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68" name="Google Shape;1668;g531406d10d_7_68: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531406d10d_2_229: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7" name="Google Shape;947;g531406d10d_2_229: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400" strike="noStrike">
                <a:solidFill>
                  <a:srgbClr val="000000"/>
                </a:solidFill>
                <a:latin typeface="Arial"/>
                <a:ea typeface="Arial"/>
                <a:cs typeface="Arial"/>
                <a:sym typeface="Arial"/>
              </a:rPr>
              <a:t>placeholder slide</a:t>
            </a:r>
            <a:br>
              <a:rPr lang="en"/>
            </a:br>
            <a:br>
              <a:rPr lang="en"/>
            </a:br>
            <a:r>
              <a:rPr b="0" lang="en" sz="1400" strike="noStrike">
                <a:solidFill>
                  <a:srgbClr val="000000"/>
                </a:solidFill>
                <a:latin typeface="Arial"/>
                <a:ea typeface="Arial"/>
                <a:cs typeface="Arial"/>
                <a:sym typeface="Arial"/>
              </a:rPr>
              <a:t>silo automaton versus holistic </a:t>
            </a:r>
            <a:br>
              <a:rPr lang="en"/>
            </a:br>
            <a:r>
              <a:rPr b="0" lang="en" sz="1400" strike="noStrike">
                <a:solidFill>
                  <a:srgbClr val="000000"/>
                </a:solidFill>
                <a:latin typeface="Arial"/>
                <a:ea typeface="Arial"/>
                <a:cs typeface="Arial"/>
                <a:sym typeface="Arial"/>
              </a:rPr>
              <a:t>ansible != platform</a:t>
            </a:r>
            <a:endParaRPr b="0" sz="1400" strike="noStrike">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531406d10d_2_1734: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g531406d10d_2_173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531406d10d_2_250: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9" name="Google Shape;969;g531406d10d_2_25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800" strike="noStrike">
                <a:solidFill>
                  <a:srgbClr val="000000"/>
                </a:solidFill>
                <a:latin typeface="Arial"/>
                <a:ea typeface="Arial"/>
                <a:cs typeface="Arial"/>
                <a:sym typeface="Arial"/>
              </a:rPr>
              <a:t>We are enabling the different roles in the organization to work together. </a:t>
            </a:r>
            <a:endParaRPr b="0" sz="1800" strike="noStrike">
              <a:latin typeface="Arial"/>
              <a:ea typeface="Arial"/>
              <a:cs typeface="Arial"/>
              <a:sym typeface="Arial"/>
            </a:endParaRPr>
          </a:p>
          <a:p>
            <a:pPr indent="0" lvl="0" marL="0" rtl="0" algn="l">
              <a:lnSpc>
                <a:spcPct val="100000"/>
              </a:lnSpc>
              <a:spcBef>
                <a:spcPts val="0"/>
              </a:spcBef>
              <a:spcAft>
                <a:spcPts val="0"/>
              </a:spcAft>
              <a:buNone/>
            </a:pPr>
            <a:br>
              <a:rPr lang="en"/>
            </a:br>
            <a:r>
              <a:rPr b="0" lang="en" sz="1800" strike="noStrike">
                <a:solidFill>
                  <a:srgbClr val="000000"/>
                </a:solidFill>
                <a:latin typeface="Arial"/>
                <a:ea typeface="Arial"/>
                <a:cs typeface="Arial"/>
                <a:sym typeface="Arial"/>
              </a:rPr>
              <a:t>** make your automation journey easy. </a:t>
            </a:r>
            <a:br>
              <a:rPr lang="en"/>
            </a:br>
            <a:r>
              <a:rPr b="0" lang="en" sz="1800" strike="noStrike">
                <a:solidFill>
                  <a:srgbClr val="000000"/>
                </a:solidFill>
                <a:latin typeface="Arial"/>
                <a:ea typeface="Arial"/>
                <a:cs typeface="Arial"/>
                <a:sym typeface="Arial"/>
              </a:rPr>
              <a:t>Aligning the the different roles of the organization together to embrace automation across the org</a:t>
            </a:r>
            <a:endParaRPr b="0" sz="1800" strike="noStrike">
              <a:latin typeface="Arial"/>
              <a:ea typeface="Arial"/>
              <a:cs typeface="Arial"/>
              <a:sym typeface="Arial"/>
            </a:endParaRPr>
          </a:p>
          <a:p>
            <a:pPr indent="0" lvl="0" marL="0" rtl="0" algn="l">
              <a:lnSpc>
                <a:spcPct val="100000"/>
              </a:lnSpc>
              <a:spcBef>
                <a:spcPts val="0"/>
              </a:spcBef>
              <a:spcAft>
                <a:spcPts val="0"/>
              </a:spcAft>
              <a:buNone/>
            </a:pPr>
            <a:r>
              <a:t/>
            </a:r>
            <a:endParaRPr b="0" sz="1800" strike="noStrike">
              <a:latin typeface="Arial"/>
              <a:ea typeface="Arial"/>
              <a:cs typeface="Arial"/>
              <a:sym typeface="Arial"/>
            </a:endParaRPr>
          </a:p>
          <a:p>
            <a:pPr indent="-342720" lvl="0" marL="457200" rtl="0" algn="l">
              <a:lnSpc>
                <a:spcPct val="100000"/>
              </a:lnSpc>
              <a:spcBef>
                <a:spcPts val="0"/>
              </a:spcBef>
              <a:spcAft>
                <a:spcPts val="0"/>
              </a:spcAft>
              <a:buClr>
                <a:srgbClr val="000000"/>
              </a:buClr>
              <a:buSzPts val="1800"/>
              <a:buFont typeface="Arial"/>
              <a:buChar char="●"/>
            </a:pPr>
            <a:r>
              <a:rPr b="0" lang="en" sz="1800" strike="noStrike">
                <a:solidFill>
                  <a:srgbClr val="000000"/>
                </a:solidFill>
                <a:latin typeface="Arial"/>
                <a:ea typeface="Arial"/>
                <a:cs typeface="Arial"/>
                <a:sym typeface="Arial"/>
              </a:rPr>
              <a:t>Stop automating in silos</a:t>
            </a:r>
            <a:endParaRPr b="0" sz="1800" strike="noStrike">
              <a:latin typeface="Arial"/>
              <a:ea typeface="Arial"/>
              <a:cs typeface="Arial"/>
              <a:sym typeface="Arial"/>
            </a:endParaRPr>
          </a:p>
          <a:p>
            <a:pPr indent="-342720" lvl="0" marL="457200" rtl="0" algn="l">
              <a:lnSpc>
                <a:spcPct val="100000"/>
              </a:lnSpc>
              <a:spcBef>
                <a:spcPts val="0"/>
              </a:spcBef>
              <a:spcAft>
                <a:spcPts val="0"/>
              </a:spcAft>
              <a:buClr>
                <a:srgbClr val="000000"/>
              </a:buClr>
              <a:buSzPts val="1800"/>
              <a:buFont typeface="Arial"/>
              <a:buChar char="●"/>
            </a:pPr>
            <a:r>
              <a:rPr b="0" lang="en" sz="1800" strike="noStrike">
                <a:solidFill>
                  <a:srgbClr val="000000"/>
                </a:solidFill>
                <a:latin typeface="Arial"/>
                <a:ea typeface="Arial"/>
                <a:cs typeface="Arial"/>
                <a:sym typeface="Arial"/>
              </a:rPr>
              <a:t>All contribute to network automation and work together to build the automation for the enterprise and individual use case</a:t>
            </a:r>
            <a:endParaRPr b="0" sz="1800" strike="noStrike">
              <a:latin typeface="Arial"/>
              <a:ea typeface="Arial"/>
              <a:cs typeface="Arial"/>
              <a:sym typeface="Arial"/>
            </a:endParaRPr>
          </a:p>
          <a:p>
            <a:pPr indent="-342720" lvl="0" marL="457200" rtl="0" algn="l">
              <a:lnSpc>
                <a:spcPct val="100000"/>
              </a:lnSpc>
              <a:spcBef>
                <a:spcPts val="0"/>
              </a:spcBef>
              <a:spcAft>
                <a:spcPts val="0"/>
              </a:spcAft>
              <a:buClr>
                <a:srgbClr val="000000"/>
              </a:buClr>
              <a:buSzPts val="1800"/>
              <a:buFont typeface="Arial"/>
              <a:buChar char="●"/>
            </a:pPr>
            <a:r>
              <a:rPr b="0" lang="en" sz="1800" strike="noStrike">
                <a:solidFill>
                  <a:srgbClr val="000000"/>
                </a:solidFill>
                <a:latin typeface="Arial"/>
                <a:ea typeface="Arial"/>
                <a:cs typeface="Arial"/>
                <a:sym typeface="Arial"/>
              </a:rPr>
              <a:t>Keeping all of these roles in mind as we look at our strategy going forward.</a:t>
            </a:r>
            <a:endParaRPr b="0" sz="1800" strike="noStrike">
              <a:latin typeface="Arial"/>
              <a:ea typeface="Arial"/>
              <a:cs typeface="Arial"/>
              <a:sym typeface="Arial"/>
            </a:endParaRPr>
          </a:p>
          <a:p>
            <a:pPr indent="0" lvl="0" marL="0" rtl="0" algn="l">
              <a:lnSpc>
                <a:spcPct val="100000"/>
              </a:lnSpc>
              <a:spcBef>
                <a:spcPts val="0"/>
              </a:spcBef>
              <a:spcAft>
                <a:spcPts val="0"/>
              </a:spcAft>
              <a:buNone/>
            </a:pPr>
            <a:r>
              <a:t/>
            </a:r>
            <a:endParaRPr b="0" sz="1800" strike="noStrike">
              <a:latin typeface="Arial"/>
              <a:ea typeface="Arial"/>
              <a:cs typeface="Arial"/>
              <a:sym typeface="Arial"/>
            </a:endParaRPr>
          </a:p>
          <a:p>
            <a:pPr indent="0" lvl="0" marL="0" rtl="0" algn="l">
              <a:lnSpc>
                <a:spcPct val="100000"/>
              </a:lnSpc>
              <a:spcBef>
                <a:spcPts val="0"/>
              </a:spcBef>
              <a:spcAft>
                <a:spcPts val="0"/>
              </a:spcAft>
              <a:buNone/>
            </a:pPr>
            <a:r>
              <a:t/>
            </a:r>
            <a:endParaRPr b="0" sz="1800" strike="noStrike">
              <a:latin typeface="Arial"/>
              <a:ea typeface="Arial"/>
              <a:cs typeface="Arial"/>
              <a:sym typeface="Arial"/>
            </a:endParaRPr>
          </a:p>
          <a:p>
            <a:pPr indent="0" lvl="0" marL="0" rtl="0" algn="l">
              <a:lnSpc>
                <a:spcPct val="100000"/>
              </a:lnSpc>
              <a:spcBef>
                <a:spcPts val="0"/>
              </a:spcBef>
              <a:spcAft>
                <a:spcPts val="0"/>
              </a:spcAft>
              <a:buNone/>
            </a:pPr>
            <a:r>
              <a:t/>
            </a:r>
            <a:endParaRPr b="0" sz="1800" strike="noStrike">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531406d10d_2_276: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6" name="Google Shape;996;g531406d10d_2_27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100" strike="noStrike">
                <a:latin typeface="Arial"/>
                <a:ea typeface="Arial"/>
                <a:cs typeface="Arial"/>
                <a:sym typeface="Arial"/>
              </a:rPr>
              <a:t>Ansible Automation is the enterprise framework for automating across IT operations.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latin typeface="Arial"/>
                <a:ea typeface="Arial"/>
                <a:cs typeface="Arial"/>
                <a:sym typeface="Arial"/>
              </a:rPr>
              <a:t>Ansible Engine runs Ansible Playbooks, the automation language that can perfectly describe an IT application infrastructure.</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latin typeface="Arial"/>
                <a:ea typeface="Arial"/>
                <a:cs typeface="Arial"/>
                <a:sym typeface="Arial"/>
              </a:rPr>
              <a:t>Ansible Tower allows you scale IT automation, manage complex deployments and speed productivity.</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00000"/>
                </a:solidFill>
                <a:latin typeface="Arial"/>
                <a:ea typeface="Arial"/>
                <a:cs typeface="Arial"/>
                <a:sym typeface="Arial"/>
              </a:rPr>
              <a:t>Ansible is the Lingua Franca of the enterprise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000000"/>
                </a:solidFill>
                <a:latin typeface="Arial"/>
                <a:ea typeface="Arial"/>
                <a:cs typeface="Arial"/>
                <a:sym typeface="Arial"/>
              </a:rPr>
              <a:t>It empowers development to production, from IT to the business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Points Tim Yeaton added here in his delivery:</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memorialize/institutionalize in the Playbook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Standardize on Ansible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You need a language to help articulate the workflow all they way through live production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Use a language to communicate and facilitate between dev and ops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rPr b="0" lang="en" sz="1100" strike="noStrike">
                <a:solidFill>
                  <a:srgbClr val="000000"/>
                </a:solidFill>
                <a:latin typeface="Arial"/>
                <a:ea typeface="Arial"/>
                <a:cs typeface="Arial"/>
                <a:sym typeface="Arial"/>
              </a:rPr>
              <a:t>Becomes fact based or system of record once written in a Playbook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531406d10d_2_296:notes"/>
          <p:cNvSpPr txBox="1"/>
          <p:nvPr>
            <p:ph idx="1" type="body"/>
          </p:nvPr>
        </p:nvSpPr>
        <p:spPr>
          <a:xfrm>
            <a:off x="777240" y="4777560"/>
            <a:ext cx="6217560" cy="452592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531406d10d_2_29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531406d10d_2_300: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2" name="Google Shape;1022;g531406d10d_2_30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 sz="1200" strike="noStrike">
                <a:solidFill>
                  <a:srgbClr val="545860"/>
                </a:solidFill>
                <a:latin typeface="Arial"/>
                <a:ea typeface="Arial"/>
                <a:cs typeface="Arial"/>
                <a:sym typeface="Arial"/>
              </a:rPr>
              <a:t>Cross platform: Linux, Windows, UNIX, Networks, Clouds</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Arial"/>
                <a:ea typeface="Arial"/>
                <a:cs typeface="Arial"/>
                <a:sym typeface="Arial"/>
              </a:rPr>
              <a:t>Human readable: YAML</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rPr b="0" lang="en" sz="1200" strike="noStrike">
                <a:solidFill>
                  <a:srgbClr val="545860"/>
                </a:solidFill>
                <a:latin typeface="Arial"/>
                <a:ea typeface="Arial"/>
                <a:cs typeface="Arial"/>
                <a:sym typeface="Arial"/>
              </a:rPr>
              <a:t>Orchestration plays well with others: HP SA, Puppet, Jenkins, RHNSS, etc.</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38" name="Shape 438"/>
        <p:cNvGrpSpPr/>
        <p:nvPr/>
      </p:nvGrpSpPr>
      <p:grpSpPr>
        <a:xfrm>
          <a:off x="0" y="0"/>
          <a:ext cx="0" cy="0"/>
          <a:chOff x="0" y="0"/>
          <a:chExt cx="0" cy="0"/>
        </a:xfrm>
      </p:grpSpPr>
      <p:sp>
        <p:nvSpPr>
          <p:cNvPr id="439" name="Google Shape;439;p10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109"/>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1" name="Shape 441"/>
        <p:cNvGrpSpPr/>
        <p:nvPr/>
      </p:nvGrpSpPr>
      <p:grpSpPr>
        <a:xfrm>
          <a:off x="0" y="0"/>
          <a:ext cx="0" cy="0"/>
          <a:chOff x="0" y="0"/>
          <a:chExt cx="0" cy="0"/>
        </a:xfrm>
      </p:grpSpPr>
      <p:sp>
        <p:nvSpPr>
          <p:cNvPr id="442" name="Google Shape;442;p11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3" name="Google Shape;443;p110"/>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4" name="Google Shape;444;p110"/>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5" name="Shape 445"/>
        <p:cNvGrpSpPr/>
        <p:nvPr/>
      </p:nvGrpSpPr>
      <p:grpSpPr>
        <a:xfrm>
          <a:off x="0" y="0"/>
          <a:ext cx="0" cy="0"/>
          <a:chOff x="0" y="0"/>
          <a:chExt cx="0" cy="0"/>
        </a:xfrm>
      </p:grpSpPr>
      <p:sp>
        <p:nvSpPr>
          <p:cNvPr id="446" name="Google Shape;446;p11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47" name="Shape 447"/>
        <p:cNvGrpSpPr/>
        <p:nvPr/>
      </p:nvGrpSpPr>
      <p:grpSpPr>
        <a:xfrm>
          <a:off x="0" y="0"/>
          <a:ext cx="0" cy="0"/>
          <a:chOff x="0" y="0"/>
          <a:chExt cx="0" cy="0"/>
        </a:xfrm>
      </p:grpSpPr>
      <p:sp>
        <p:nvSpPr>
          <p:cNvPr id="448" name="Google Shape;448;p112"/>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49" name="Shape 449"/>
        <p:cNvGrpSpPr/>
        <p:nvPr/>
      </p:nvGrpSpPr>
      <p:grpSpPr>
        <a:xfrm>
          <a:off x="0" y="0"/>
          <a:ext cx="0" cy="0"/>
          <a:chOff x="0" y="0"/>
          <a:chExt cx="0" cy="0"/>
        </a:xfrm>
      </p:grpSpPr>
      <p:sp>
        <p:nvSpPr>
          <p:cNvPr id="450" name="Google Shape;450;p11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113"/>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2" name="Google Shape;452;p113"/>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3" name="Google Shape;453;p113"/>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4" name="Shape 454"/>
        <p:cNvGrpSpPr/>
        <p:nvPr/>
      </p:nvGrpSpPr>
      <p:grpSpPr>
        <a:xfrm>
          <a:off x="0" y="0"/>
          <a:ext cx="0" cy="0"/>
          <a:chOff x="0" y="0"/>
          <a:chExt cx="0" cy="0"/>
        </a:xfrm>
      </p:grpSpPr>
      <p:sp>
        <p:nvSpPr>
          <p:cNvPr id="455" name="Google Shape;455;p11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 name="Google Shape;456;p114"/>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7" name="Google Shape;457;p114"/>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8" name="Google Shape;458;p114"/>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59" name="Shape 459"/>
        <p:cNvGrpSpPr/>
        <p:nvPr/>
      </p:nvGrpSpPr>
      <p:grpSpPr>
        <a:xfrm>
          <a:off x="0" y="0"/>
          <a:ext cx="0" cy="0"/>
          <a:chOff x="0" y="0"/>
          <a:chExt cx="0" cy="0"/>
        </a:xfrm>
      </p:grpSpPr>
      <p:sp>
        <p:nvSpPr>
          <p:cNvPr id="460" name="Google Shape;460;p11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 name="Google Shape;461;p115"/>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2" name="Google Shape;462;p115"/>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3" name="Google Shape;463;p115"/>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4" name="Shape 464"/>
        <p:cNvGrpSpPr/>
        <p:nvPr/>
      </p:nvGrpSpPr>
      <p:grpSpPr>
        <a:xfrm>
          <a:off x="0" y="0"/>
          <a:ext cx="0" cy="0"/>
          <a:chOff x="0" y="0"/>
          <a:chExt cx="0" cy="0"/>
        </a:xfrm>
      </p:grpSpPr>
      <p:sp>
        <p:nvSpPr>
          <p:cNvPr id="465" name="Google Shape;465;p11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 name="Google Shape;466;p116"/>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7" name="Google Shape;467;p116"/>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8" name="Shape 468"/>
        <p:cNvGrpSpPr/>
        <p:nvPr/>
      </p:nvGrpSpPr>
      <p:grpSpPr>
        <a:xfrm>
          <a:off x="0" y="0"/>
          <a:ext cx="0" cy="0"/>
          <a:chOff x="0" y="0"/>
          <a:chExt cx="0" cy="0"/>
        </a:xfrm>
      </p:grpSpPr>
      <p:sp>
        <p:nvSpPr>
          <p:cNvPr id="469" name="Google Shape;469;p11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0" name="Google Shape;470;p117"/>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1" name="Google Shape;471;p117"/>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2" name="Google Shape;472;p117"/>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3" name="Google Shape;473;p117"/>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4" name="Shape 474"/>
        <p:cNvGrpSpPr/>
        <p:nvPr/>
      </p:nvGrpSpPr>
      <p:grpSpPr>
        <a:xfrm>
          <a:off x="0" y="0"/>
          <a:ext cx="0" cy="0"/>
          <a:chOff x="0" y="0"/>
          <a:chExt cx="0" cy="0"/>
        </a:xfrm>
      </p:grpSpPr>
      <p:sp>
        <p:nvSpPr>
          <p:cNvPr id="475" name="Google Shape;475;p11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6" name="Google Shape;476;p118"/>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7" name="Google Shape;477;p118"/>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8" name="Google Shape;478;p118"/>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9" name="Google Shape;479;p118"/>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0" name="Google Shape;480;p118"/>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1" name="Google Shape;481;p118"/>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7" name="Shape 487"/>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88" name="Shape 488"/>
        <p:cNvGrpSpPr/>
        <p:nvPr/>
      </p:nvGrpSpPr>
      <p:grpSpPr>
        <a:xfrm>
          <a:off x="0" y="0"/>
          <a:ext cx="0" cy="0"/>
          <a:chOff x="0" y="0"/>
          <a:chExt cx="0" cy="0"/>
        </a:xfrm>
      </p:grpSpPr>
      <p:sp>
        <p:nvSpPr>
          <p:cNvPr id="489" name="Google Shape;489;p12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 name="Google Shape;490;p121"/>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91" name="Shape 491"/>
        <p:cNvGrpSpPr/>
        <p:nvPr/>
      </p:nvGrpSpPr>
      <p:grpSpPr>
        <a:xfrm>
          <a:off x="0" y="0"/>
          <a:ext cx="0" cy="0"/>
          <a:chOff x="0" y="0"/>
          <a:chExt cx="0" cy="0"/>
        </a:xfrm>
      </p:grpSpPr>
      <p:sp>
        <p:nvSpPr>
          <p:cNvPr id="492" name="Google Shape;492;p12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122"/>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94" name="Shape 494"/>
        <p:cNvGrpSpPr/>
        <p:nvPr/>
      </p:nvGrpSpPr>
      <p:grpSpPr>
        <a:xfrm>
          <a:off x="0" y="0"/>
          <a:ext cx="0" cy="0"/>
          <a:chOff x="0" y="0"/>
          <a:chExt cx="0" cy="0"/>
        </a:xfrm>
      </p:grpSpPr>
      <p:sp>
        <p:nvSpPr>
          <p:cNvPr id="495" name="Google Shape;495;p12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 name="Google Shape;496;p123"/>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7" name="Google Shape;497;p123"/>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8" name="Shape 498"/>
        <p:cNvGrpSpPr/>
        <p:nvPr/>
      </p:nvGrpSpPr>
      <p:grpSpPr>
        <a:xfrm>
          <a:off x="0" y="0"/>
          <a:ext cx="0" cy="0"/>
          <a:chOff x="0" y="0"/>
          <a:chExt cx="0" cy="0"/>
        </a:xfrm>
      </p:grpSpPr>
      <p:sp>
        <p:nvSpPr>
          <p:cNvPr id="499" name="Google Shape;499;p12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500" name="Shape 500"/>
        <p:cNvGrpSpPr/>
        <p:nvPr/>
      </p:nvGrpSpPr>
      <p:grpSpPr>
        <a:xfrm>
          <a:off x="0" y="0"/>
          <a:ext cx="0" cy="0"/>
          <a:chOff x="0" y="0"/>
          <a:chExt cx="0" cy="0"/>
        </a:xfrm>
      </p:grpSpPr>
      <p:sp>
        <p:nvSpPr>
          <p:cNvPr id="501" name="Google Shape;501;p125"/>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02" name="Shape 502"/>
        <p:cNvGrpSpPr/>
        <p:nvPr/>
      </p:nvGrpSpPr>
      <p:grpSpPr>
        <a:xfrm>
          <a:off x="0" y="0"/>
          <a:ext cx="0" cy="0"/>
          <a:chOff x="0" y="0"/>
          <a:chExt cx="0" cy="0"/>
        </a:xfrm>
      </p:grpSpPr>
      <p:sp>
        <p:nvSpPr>
          <p:cNvPr id="503" name="Google Shape;503;p12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4" name="Google Shape;504;p126"/>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5" name="Google Shape;505;p126"/>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6" name="Google Shape;506;p126"/>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07" name="Shape 507"/>
        <p:cNvGrpSpPr/>
        <p:nvPr/>
      </p:nvGrpSpPr>
      <p:grpSpPr>
        <a:xfrm>
          <a:off x="0" y="0"/>
          <a:ext cx="0" cy="0"/>
          <a:chOff x="0" y="0"/>
          <a:chExt cx="0" cy="0"/>
        </a:xfrm>
      </p:grpSpPr>
      <p:sp>
        <p:nvSpPr>
          <p:cNvPr id="508" name="Google Shape;508;p12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 name="Google Shape;509;p127"/>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0" name="Google Shape;510;p127"/>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1" name="Google Shape;511;p127"/>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12" name="Shape 512"/>
        <p:cNvGrpSpPr/>
        <p:nvPr/>
      </p:nvGrpSpPr>
      <p:grpSpPr>
        <a:xfrm>
          <a:off x="0" y="0"/>
          <a:ext cx="0" cy="0"/>
          <a:chOff x="0" y="0"/>
          <a:chExt cx="0" cy="0"/>
        </a:xfrm>
      </p:grpSpPr>
      <p:sp>
        <p:nvSpPr>
          <p:cNvPr id="513" name="Google Shape;513;p12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 name="Google Shape;514;p128"/>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5" name="Google Shape;515;p128"/>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6" name="Google Shape;516;p128"/>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17" name="Shape 517"/>
        <p:cNvGrpSpPr/>
        <p:nvPr/>
      </p:nvGrpSpPr>
      <p:grpSpPr>
        <a:xfrm>
          <a:off x="0" y="0"/>
          <a:ext cx="0" cy="0"/>
          <a:chOff x="0" y="0"/>
          <a:chExt cx="0" cy="0"/>
        </a:xfrm>
      </p:grpSpPr>
      <p:sp>
        <p:nvSpPr>
          <p:cNvPr id="518" name="Google Shape;518;p12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 name="Google Shape;519;p129"/>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0" name="Google Shape;520;p129"/>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21" name="Shape 521"/>
        <p:cNvGrpSpPr/>
        <p:nvPr/>
      </p:nvGrpSpPr>
      <p:grpSpPr>
        <a:xfrm>
          <a:off x="0" y="0"/>
          <a:ext cx="0" cy="0"/>
          <a:chOff x="0" y="0"/>
          <a:chExt cx="0" cy="0"/>
        </a:xfrm>
      </p:grpSpPr>
      <p:sp>
        <p:nvSpPr>
          <p:cNvPr id="522" name="Google Shape;522;p13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 name="Google Shape;523;p130"/>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4" name="Google Shape;524;p13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5" name="Google Shape;525;p130"/>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6" name="Google Shape;526;p130"/>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7" name="Shape 527"/>
        <p:cNvGrpSpPr/>
        <p:nvPr/>
      </p:nvGrpSpPr>
      <p:grpSpPr>
        <a:xfrm>
          <a:off x="0" y="0"/>
          <a:ext cx="0" cy="0"/>
          <a:chOff x="0" y="0"/>
          <a:chExt cx="0" cy="0"/>
        </a:xfrm>
      </p:grpSpPr>
      <p:sp>
        <p:nvSpPr>
          <p:cNvPr id="528" name="Google Shape;528;p13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9" name="Google Shape;529;p131"/>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0" name="Google Shape;530;p131"/>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1" name="Google Shape;531;p131"/>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2" name="Google Shape;532;p131"/>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3" name="Google Shape;533;p131"/>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4" name="Google Shape;534;p131"/>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38" name="Shape 538"/>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39" name="Shape 539"/>
        <p:cNvGrpSpPr/>
        <p:nvPr/>
      </p:nvGrpSpPr>
      <p:grpSpPr>
        <a:xfrm>
          <a:off x="0" y="0"/>
          <a:ext cx="0" cy="0"/>
          <a:chOff x="0" y="0"/>
          <a:chExt cx="0" cy="0"/>
        </a:xfrm>
      </p:grpSpPr>
      <p:sp>
        <p:nvSpPr>
          <p:cNvPr id="540" name="Google Shape;540;p13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13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42" name="Shape 542"/>
        <p:cNvGrpSpPr/>
        <p:nvPr/>
      </p:nvGrpSpPr>
      <p:grpSpPr>
        <a:xfrm>
          <a:off x="0" y="0"/>
          <a:ext cx="0" cy="0"/>
          <a:chOff x="0" y="0"/>
          <a:chExt cx="0" cy="0"/>
        </a:xfrm>
      </p:grpSpPr>
      <p:sp>
        <p:nvSpPr>
          <p:cNvPr id="543" name="Google Shape;543;p13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135"/>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545" name="Shape 545"/>
        <p:cNvGrpSpPr/>
        <p:nvPr/>
      </p:nvGrpSpPr>
      <p:grpSpPr>
        <a:xfrm>
          <a:off x="0" y="0"/>
          <a:ext cx="0" cy="0"/>
          <a:chOff x="0" y="0"/>
          <a:chExt cx="0" cy="0"/>
        </a:xfrm>
      </p:grpSpPr>
      <p:sp>
        <p:nvSpPr>
          <p:cNvPr id="546" name="Google Shape;546;p13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7" name="Google Shape;547;p136"/>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8" name="Google Shape;548;p136"/>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9" name="Shape 549"/>
        <p:cNvGrpSpPr/>
        <p:nvPr/>
      </p:nvGrpSpPr>
      <p:grpSpPr>
        <a:xfrm>
          <a:off x="0" y="0"/>
          <a:ext cx="0" cy="0"/>
          <a:chOff x="0" y="0"/>
          <a:chExt cx="0" cy="0"/>
        </a:xfrm>
      </p:grpSpPr>
      <p:sp>
        <p:nvSpPr>
          <p:cNvPr id="550" name="Google Shape;550;p13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551" name="Shape 551"/>
        <p:cNvGrpSpPr/>
        <p:nvPr/>
      </p:nvGrpSpPr>
      <p:grpSpPr>
        <a:xfrm>
          <a:off x="0" y="0"/>
          <a:ext cx="0" cy="0"/>
          <a:chOff x="0" y="0"/>
          <a:chExt cx="0" cy="0"/>
        </a:xfrm>
      </p:grpSpPr>
      <p:sp>
        <p:nvSpPr>
          <p:cNvPr id="552" name="Google Shape;552;p138"/>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53" name="Shape 553"/>
        <p:cNvGrpSpPr/>
        <p:nvPr/>
      </p:nvGrpSpPr>
      <p:grpSpPr>
        <a:xfrm>
          <a:off x="0" y="0"/>
          <a:ext cx="0" cy="0"/>
          <a:chOff x="0" y="0"/>
          <a:chExt cx="0" cy="0"/>
        </a:xfrm>
      </p:grpSpPr>
      <p:sp>
        <p:nvSpPr>
          <p:cNvPr id="554" name="Google Shape;554;p13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139"/>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6" name="Google Shape;556;p139"/>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7" name="Google Shape;557;p139"/>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58" name="Shape 558"/>
        <p:cNvGrpSpPr/>
        <p:nvPr/>
      </p:nvGrpSpPr>
      <p:grpSpPr>
        <a:xfrm>
          <a:off x="0" y="0"/>
          <a:ext cx="0" cy="0"/>
          <a:chOff x="0" y="0"/>
          <a:chExt cx="0" cy="0"/>
        </a:xfrm>
      </p:grpSpPr>
      <p:sp>
        <p:nvSpPr>
          <p:cNvPr id="559" name="Google Shape;559;p14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 name="Google Shape;560;p140"/>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1" name="Google Shape;561;p14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2" name="Google Shape;562;p140"/>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63" name="Shape 563"/>
        <p:cNvGrpSpPr/>
        <p:nvPr/>
      </p:nvGrpSpPr>
      <p:grpSpPr>
        <a:xfrm>
          <a:off x="0" y="0"/>
          <a:ext cx="0" cy="0"/>
          <a:chOff x="0" y="0"/>
          <a:chExt cx="0" cy="0"/>
        </a:xfrm>
      </p:grpSpPr>
      <p:sp>
        <p:nvSpPr>
          <p:cNvPr id="564" name="Google Shape;564;p14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141"/>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6" name="Google Shape;566;p141"/>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7" name="Google Shape;567;p141"/>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68" name="Shape 568"/>
        <p:cNvGrpSpPr/>
        <p:nvPr/>
      </p:nvGrpSpPr>
      <p:grpSpPr>
        <a:xfrm>
          <a:off x="0" y="0"/>
          <a:ext cx="0" cy="0"/>
          <a:chOff x="0" y="0"/>
          <a:chExt cx="0" cy="0"/>
        </a:xfrm>
      </p:grpSpPr>
      <p:sp>
        <p:nvSpPr>
          <p:cNvPr id="569" name="Google Shape;569;p14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 name="Google Shape;570;p142"/>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1" name="Google Shape;571;p142"/>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72" name="Shape 572"/>
        <p:cNvGrpSpPr/>
        <p:nvPr/>
      </p:nvGrpSpPr>
      <p:grpSpPr>
        <a:xfrm>
          <a:off x="0" y="0"/>
          <a:ext cx="0" cy="0"/>
          <a:chOff x="0" y="0"/>
          <a:chExt cx="0" cy="0"/>
        </a:xfrm>
      </p:grpSpPr>
      <p:sp>
        <p:nvSpPr>
          <p:cNvPr id="573" name="Google Shape;573;p14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4" name="Google Shape;574;p143"/>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5" name="Google Shape;575;p143"/>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6" name="Google Shape;576;p143"/>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7" name="Google Shape;577;p143"/>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78" name="Shape 578"/>
        <p:cNvGrpSpPr/>
        <p:nvPr/>
      </p:nvGrpSpPr>
      <p:grpSpPr>
        <a:xfrm>
          <a:off x="0" y="0"/>
          <a:ext cx="0" cy="0"/>
          <a:chOff x="0" y="0"/>
          <a:chExt cx="0" cy="0"/>
        </a:xfrm>
      </p:grpSpPr>
      <p:sp>
        <p:nvSpPr>
          <p:cNvPr id="579" name="Google Shape;579;p14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0" name="Google Shape;580;p144"/>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1" name="Google Shape;581;p144"/>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2" name="Google Shape;582;p144"/>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3" name="Google Shape;583;p144"/>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4" name="Google Shape;584;p144"/>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5" name="Google Shape;585;p144"/>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91" name="Shape 591"/>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92" name="Shape 592"/>
        <p:cNvGrpSpPr/>
        <p:nvPr/>
      </p:nvGrpSpPr>
      <p:grpSpPr>
        <a:xfrm>
          <a:off x="0" y="0"/>
          <a:ext cx="0" cy="0"/>
          <a:chOff x="0" y="0"/>
          <a:chExt cx="0" cy="0"/>
        </a:xfrm>
      </p:grpSpPr>
      <p:sp>
        <p:nvSpPr>
          <p:cNvPr id="593" name="Google Shape;593;p14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 name="Google Shape;594;p147"/>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95" name="Shape 595"/>
        <p:cNvGrpSpPr/>
        <p:nvPr/>
      </p:nvGrpSpPr>
      <p:grpSpPr>
        <a:xfrm>
          <a:off x="0" y="0"/>
          <a:ext cx="0" cy="0"/>
          <a:chOff x="0" y="0"/>
          <a:chExt cx="0" cy="0"/>
        </a:xfrm>
      </p:grpSpPr>
      <p:sp>
        <p:nvSpPr>
          <p:cNvPr id="596" name="Google Shape;596;p14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 name="Google Shape;597;p148"/>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598" name="Shape 598"/>
        <p:cNvGrpSpPr/>
        <p:nvPr/>
      </p:nvGrpSpPr>
      <p:grpSpPr>
        <a:xfrm>
          <a:off x="0" y="0"/>
          <a:ext cx="0" cy="0"/>
          <a:chOff x="0" y="0"/>
          <a:chExt cx="0" cy="0"/>
        </a:xfrm>
      </p:grpSpPr>
      <p:sp>
        <p:nvSpPr>
          <p:cNvPr id="599" name="Google Shape;599;p14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0" name="Google Shape;600;p149"/>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1" name="Google Shape;601;p149"/>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15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04" name="Shape 604"/>
        <p:cNvGrpSpPr/>
        <p:nvPr/>
      </p:nvGrpSpPr>
      <p:grpSpPr>
        <a:xfrm>
          <a:off x="0" y="0"/>
          <a:ext cx="0" cy="0"/>
          <a:chOff x="0" y="0"/>
          <a:chExt cx="0" cy="0"/>
        </a:xfrm>
      </p:grpSpPr>
      <p:sp>
        <p:nvSpPr>
          <p:cNvPr id="605" name="Google Shape;605;p151"/>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8" name="Shape 58"/>
        <p:cNvGrpSpPr/>
        <p:nvPr/>
      </p:nvGrpSpPr>
      <p:grpSpPr>
        <a:xfrm>
          <a:off x="0" y="0"/>
          <a:ext cx="0" cy="0"/>
          <a:chOff x="0" y="0"/>
          <a:chExt cx="0" cy="0"/>
        </a:xfrm>
      </p:grpSpPr>
      <p:sp>
        <p:nvSpPr>
          <p:cNvPr id="59" name="Google Shape;59;p1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6"/>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606" name="Shape 606"/>
        <p:cNvGrpSpPr/>
        <p:nvPr/>
      </p:nvGrpSpPr>
      <p:grpSpPr>
        <a:xfrm>
          <a:off x="0" y="0"/>
          <a:ext cx="0" cy="0"/>
          <a:chOff x="0" y="0"/>
          <a:chExt cx="0" cy="0"/>
        </a:xfrm>
      </p:grpSpPr>
      <p:sp>
        <p:nvSpPr>
          <p:cNvPr id="607" name="Google Shape;607;p15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 name="Google Shape;608;p152"/>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9" name="Google Shape;609;p152"/>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0" name="Google Shape;610;p152"/>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611" name="Shape 611"/>
        <p:cNvGrpSpPr/>
        <p:nvPr/>
      </p:nvGrpSpPr>
      <p:grpSpPr>
        <a:xfrm>
          <a:off x="0" y="0"/>
          <a:ext cx="0" cy="0"/>
          <a:chOff x="0" y="0"/>
          <a:chExt cx="0" cy="0"/>
        </a:xfrm>
      </p:grpSpPr>
      <p:sp>
        <p:nvSpPr>
          <p:cNvPr id="612" name="Google Shape;612;p15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 name="Google Shape;613;p153"/>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4" name="Google Shape;614;p153"/>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5" name="Google Shape;615;p153"/>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16" name="Shape 616"/>
        <p:cNvGrpSpPr/>
        <p:nvPr/>
      </p:nvGrpSpPr>
      <p:grpSpPr>
        <a:xfrm>
          <a:off x="0" y="0"/>
          <a:ext cx="0" cy="0"/>
          <a:chOff x="0" y="0"/>
          <a:chExt cx="0" cy="0"/>
        </a:xfrm>
      </p:grpSpPr>
      <p:sp>
        <p:nvSpPr>
          <p:cNvPr id="617" name="Google Shape;617;p15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 name="Google Shape;618;p154"/>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9" name="Google Shape;619;p154"/>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0" name="Google Shape;620;p154"/>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21" name="Shape 621"/>
        <p:cNvGrpSpPr/>
        <p:nvPr/>
      </p:nvGrpSpPr>
      <p:grpSpPr>
        <a:xfrm>
          <a:off x="0" y="0"/>
          <a:ext cx="0" cy="0"/>
          <a:chOff x="0" y="0"/>
          <a:chExt cx="0" cy="0"/>
        </a:xfrm>
      </p:grpSpPr>
      <p:sp>
        <p:nvSpPr>
          <p:cNvPr id="622" name="Google Shape;622;p15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 name="Google Shape;623;p155"/>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4" name="Google Shape;624;p155"/>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5" name="Shape 625"/>
        <p:cNvGrpSpPr/>
        <p:nvPr/>
      </p:nvGrpSpPr>
      <p:grpSpPr>
        <a:xfrm>
          <a:off x="0" y="0"/>
          <a:ext cx="0" cy="0"/>
          <a:chOff x="0" y="0"/>
          <a:chExt cx="0" cy="0"/>
        </a:xfrm>
      </p:grpSpPr>
      <p:sp>
        <p:nvSpPr>
          <p:cNvPr id="626" name="Google Shape;626;p15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7" name="Google Shape;627;p156"/>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8" name="Google Shape;628;p156"/>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9" name="Google Shape;629;p156"/>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0" name="Google Shape;630;p156"/>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31" name="Shape 631"/>
        <p:cNvGrpSpPr/>
        <p:nvPr/>
      </p:nvGrpSpPr>
      <p:grpSpPr>
        <a:xfrm>
          <a:off x="0" y="0"/>
          <a:ext cx="0" cy="0"/>
          <a:chOff x="0" y="0"/>
          <a:chExt cx="0" cy="0"/>
        </a:xfrm>
      </p:grpSpPr>
      <p:sp>
        <p:nvSpPr>
          <p:cNvPr id="632" name="Google Shape;632;p15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 name="Google Shape;633;p157"/>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4" name="Google Shape;634;p157"/>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5" name="Google Shape;635;p157"/>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6" name="Google Shape;636;p157"/>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7" name="Google Shape;637;p157"/>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8" name="Google Shape;638;p157"/>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44" name="Shape 644"/>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45" name="Shape 645"/>
        <p:cNvGrpSpPr/>
        <p:nvPr/>
      </p:nvGrpSpPr>
      <p:grpSpPr>
        <a:xfrm>
          <a:off x="0" y="0"/>
          <a:ext cx="0" cy="0"/>
          <a:chOff x="0" y="0"/>
          <a:chExt cx="0" cy="0"/>
        </a:xfrm>
      </p:grpSpPr>
      <p:sp>
        <p:nvSpPr>
          <p:cNvPr id="646" name="Google Shape;646;p16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 name="Google Shape;647;p160"/>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48" name="Shape 648"/>
        <p:cNvGrpSpPr/>
        <p:nvPr/>
      </p:nvGrpSpPr>
      <p:grpSpPr>
        <a:xfrm>
          <a:off x="0" y="0"/>
          <a:ext cx="0" cy="0"/>
          <a:chOff x="0" y="0"/>
          <a:chExt cx="0" cy="0"/>
        </a:xfrm>
      </p:grpSpPr>
      <p:sp>
        <p:nvSpPr>
          <p:cNvPr id="649" name="Google Shape;649;p16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 name="Google Shape;650;p161"/>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51" name="Shape 651"/>
        <p:cNvGrpSpPr/>
        <p:nvPr/>
      </p:nvGrpSpPr>
      <p:grpSpPr>
        <a:xfrm>
          <a:off x="0" y="0"/>
          <a:ext cx="0" cy="0"/>
          <a:chOff x="0" y="0"/>
          <a:chExt cx="0" cy="0"/>
        </a:xfrm>
      </p:grpSpPr>
      <p:sp>
        <p:nvSpPr>
          <p:cNvPr id="652" name="Google Shape;652;p16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 name="Google Shape;653;p162"/>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4" name="Google Shape;654;p162"/>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1" name="Shape 61"/>
        <p:cNvGrpSpPr/>
        <p:nvPr/>
      </p:nvGrpSpPr>
      <p:grpSpPr>
        <a:xfrm>
          <a:off x="0" y="0"/>
          <a:ext cx="0" cy="0"/>
          <a:chOff x="0" y="0"/>
          <a:chExt cx="0" cy="0"/>
        </a:xfrm>
      </p:grpSpPr>
      <p:sp>
        <p:nvSpPr>
          <p:cNvPr id="62" name="Google Shape;62;p1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7"/>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7"/>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5" name="Shape 655"/>
        <p:cNvGrpSpPr/>
        <p:nvPr/>
      </p:nvGrpSpPr>
      <p:grpSpPr>
        <a:xfrm>
          <a:off x="0" y="0"/>
          <a:ext cx="0" cy="0"/>
          <a:chOff x="0" y="0"/>
          <a:chExt cx="0" cy="0"/>
        </a:xfrm>
      </p:grpSpPr>
      <p:sp>
        <p:nvSpPr>
          <p:cNvPr id="656" name="Google Shape;656;p16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57" name="Shape 657"/>
        <p:cNvGrpSpPr/>
        <p:nvPr/>
      </p:nvGrpSpPr>
      <p:grpSpPr>
        <a:xfrm>
          <a:off x="0" y="0"/>
          <a:ext cx="0" cy="0"/>
          <a:chOff x="0" y="0"/>
          <a:chExt cx="0" cy="0"/>
        </a:xfrm>
      </p:grpSpPr>
      <p:sp>
        <p:nvSpPr>
          <p:cNvPr id="658" name="Google Shape;658;p164"/>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659" name="Shape 659"/>
        <p:cNvGrpSpPr/>
        <p:nvPr/>
      </p:nvGrpSpPr>
      <p:grpSpPr>
        <a:xfrm>
          <a:off x="0" y="0"/>
          <a:ext cx="0" cy="0"/>
          <a:chOff x="0" y="0"/>
          <a:chExt cx="0" cy="0"/>
        </a:xfrm>
      </p:grpSpPr>
      <p:sp>
        <p:nvSpPr>
          <p:cNvPr id="660" name="Google Shape;660;p16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 name="Google Shape;661;p165"/>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2" name="Google Shape;662;p165"/>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3" name="Google Shape;663;p165"/>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664" name="Shape 664"/>
        <p:cNvGrpSpPr/>
        <p:nvPr/>
      </p:nvGrpSpPr>
      <p:grpSpPr>
        <a:xfrm>
          <a:off x="0" y="0"/>
          <a:ext cx="0" cy="0"/>
          <a:chOff x="0" y="0"/>
          <a:chExt cx="0" cy="0"/>
        </a:xfrm>
      </p:grpSpPr>
      <p:sp>
        <p:nvSpPr>
          <p:cNvPr id="665" name="Google Shape;665;p16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 name="Google Shape;666;p166"/>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7" name="Google Shape;667;p166"/>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8" name="Google Shape;668;p166"/>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69" name="Shape 669"/>
        <p:cNvGrpSpPr/>
        <p:nvPr/>
      </p:nvGrpSpPr>
      <p:grpSpPr>
        <a:xfrm>
          <a:off x="0" y="0"/>
          <a:ext cx="0" cy="0"/>
          <a:chOff x="0" y="0"/>
          <a:chExt cx="0" cy="0"/>
        </a:xfrm>
      </p:grpSpPr>
      <p:sp>
        <p:nvSpPr>
          <p:cNvPr id="670" name="Google Shape;670;p16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 name="Google Shape;671;p167"/>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2" name="Google Shape;672;p167"/>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3" name="Google Shape;673;p167"/>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74" name="Shape 674"/>
        <p:cNvGrpSpPr/>
        <p:nvPr/>
      </p:nvGrpSpPr>
      <p:grpSpPr>
        <a:xfrm>
          <a:off x="0" y="0"/>
          <a:ext cx="0" cy="0"/>
          <a:chOff x="0" y="0"/>
          <a:chExt cx="0" cy="0"/>
        </a:xfrm>
      </p:grpSpPr>
      <p:sp>
        <p:nvSpPr>
          <p:cNvPr id="675" name="Google Shape;675;p16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6" name="Google Shape;676;p168"/>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7" name="Google Shape;677;p168"/>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78" name="Shape 678"/>
        <p:cNvGrpSpPr/>
        <p:nvPr/>
      </p:nvGrpSpPr>
      <p:grpSpPr>
        <a:xfrm>
          <a:off x="0" y="0"/>
          <a:ext cx="0" cy="0"/>
          <a:chOff x="0" y="0"/>
          <a:chExt cx="0" cy="0"/>
        </a:xfrm>
      </p:grpSpPr>
      <p:sp>
        <p:nvSpPr>
          <p:cNvPr id="679" name="Google Shape;679;p16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0" name="Google Shape;680;p169"/>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1" name="Google Shape;681;p169"/>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2" name="Google Shape;682;p169"/>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3" name="Google Shape;683;p169"/>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4" name="Shape 684"/>
        <p:cNvGrpSpPr/>
        <p:nvPr/>
      </p:nvGrpSpPr>
      <p:grpSpPr>
        <a:xfrm>
          <a:off x="0" y="0"/>
          <a:ext cx="0" cy="0"/>
          <a:chOff x="0" y="0"/>
          <a:chExt cx="0" cy="0"/>
        </a:xfrm>
      </p:grpSpPr>
      <p:sp>
        <p:nvSpPr>
          <p:cNvPr id="685" name="Google Shape;685;p17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6" name="Google Shape;686;p170"/>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7" name="Google Shape;687;p170"/>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8" name="Google Shape;688;p170"/>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9" name="Google Shape;689;p170"/>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0" name="Google Shape;690;p170"/>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1" name="Google Shape;691;p170"/>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98" name="Shape 698"/>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99" name="Shape 699"/>
        <p:cNvGrpSpPr/>
        <p:nvPr/>
      </p:nvGrpSpPr>
      <p:grpSpPr>
        <a:xfrm>
          <a:off x="0" y="0"/>
          <a:ext cx="0" cy="0"/>
          <a:chOff x="0" y="0"/>
          <a:chExt cx="0" cy="0"/>
        </a:xfrm>
      </p:grpSpPr>
      <p:sp>
        <p:nvSpPr>
          <p:cNvPr id="700" name="Google Shape;700;p17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173"/>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02" name="Shape 702"/>
        <p:cNvGrpSpPr/>
        <p:nvPr/>
      </p:nvGrpSpPr>
      <p:grpSpPr>
        <a:xfrm>
          <a:off x="0" y="0"/>
          <a:ext cx="0" cy="0"/>
          <a:chOff x="0" y="0"/>
          <a:chExt cx="0" cy="0"/>
        </a:xfrm>
      </p:grpSpPr>
      <p:sp>
        <p:nvSpPr>
          <p:cNvPr id="703" name="Google Shape;703;p17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 name="Google Shape;704;p174"/>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05" name="Shape 705"/>
        <p:cNvGrpSpPr/>
        <p:nvPr/>
      </p:nvGrpSpPr>
      <p:grpSpPr>
        <a:xfrm>
          <a:off x="0" y="0"/>
          <a:ext cx="0" cy="0"/>
          <a:chOff x="0" y="0"/>
          <a:chExt cx="0" cy="0"/>
        </a:xfrm>
      </p:grpSpPr>
      <p:sp>
        <p:nvSpPr>
          <p:cNvPr id="706" name="Google Shape;706;p17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 name="Google Shape;707;p175"/>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8" name="Google Shape;708;p175"/>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9" name="Shape 709"/>
        <p:cNvGrpSpPr/>
        <p:nvPr/>
      </p:nvGrpSpPr>
      <p:grpSpPr>
        <a:xfrm>
          <a:off x="0" y="0"/>
          <a:ext cx="0" cy="0"/>
          <a:chOff x="0" y="0"/>
          <a:chExt cx="0" cy="0"/>
        </a:xfrm>
      </p:grpSpPr>
      <p:sp>
        <p:nvSpPr>
          <p:cNvPr id="710" name="Google Shape;710;p17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11" name="Shape 711"/>
        <p:cNvGrpSpPr/>
        <p:nvPr/>
      </p:nvGrpSpPr>
      <p:grpSpPr>
        <a:xfrm>
          <a:off x="0" y="0"/>
          <a:ext cx="0" cy="0"/>
          <a:chOff x="0" y="0"/>
          <a:chExt cx="0" cy="0"/>
        </a:xfrm>
      </p:grpSpPr>
      <p:sp>
        <p:nvSpPr>
          <p:cNvPr id="712" name="Google Shape;712;p177"/>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13" name="Shape 713"/>
        <p:cNvGrpSpPr/>
        <p:nvPr/>
      </p:nvGrpSpPr>
      <p:grpSpPr>
        <a:xfrm>
          <a:off x="0" y="0"/>
          <a:ext cx="0" cy="0"/>
          <a:chOff x="0" y="0"/>
          <a:chExt cx="0" cy="0"/>
        </a:xfrm>
      </p:grpSpPr>
      <p:sp>
        <p:nvSpPr>
          <p:cNvPr id="714" name="Google Shape;714;p17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5" name="Google Shape;715;p178"/>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6" name="Google Shape;716;p178"/>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7" name="Google Shape;717;p178"/>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18" name="Shape 718"/>
        <p:cNvGrpSpPr/>
        <p:nvPr/>
      </p:nvGrpSpPr>
      <p:grpSpPr>
        <a:xfrm>
          <a:off x="0" y="0"/>
          <a:ext cx="0" cy="0"/>
          <a:chOff x="0" y="0"/>
          <a:chExt cx="0" cy="0"/>
        </a:xfrm>
      </p:grpSpPr>
      <p:sp>
        <p:nvSpPr>
          <p:cNvPr id="719" name="Google Shape;719;p17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0" name="Google Shape;720;p179"/>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1" name="Google Shape;721;p179"/>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2" name="Google Shape;722;p179"/>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723" name="Shape 723"/>
        <p:cNvGrpSpPr/>
        <p:nvPr/>
      </p:nvGrpSpPr>
      <p:grpSpPr>
        <a:xfrm>
          <a:off x="0" y="0"/>
          <a:ext cx="0" cy="0"/>
          <a:chOff x="0" y="0"/>
          <a:chExt cx="0" cy="0"/>
        </a:xfrm>
      </p:grpSpPr>
      <p:sp>
        <p:nvSpPr>
          <p:cNvPr id="724" name="Google Shape;724;p18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5" name="Google Shape;725;p180"/>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6" name="Google Shape;726;p18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7" name="Google Shape;727;p180"/>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728" name="Shape 728"/>
        <p:cNvGrpSpPr/>
        <p:nvPr/>
      </p:nvGrpSpPr>
      <p:grpSpPr>
        <a:xfrm>
          <a:off x="0" y="0"/>
          <a:ext cx="0" cy="0"/>
          <a:chOff x="0" y="0"/>
          <a:chExt cx="0" cy="0"/>
        </a:xfrm>
      </p:grpSpPr>
      <p:sp>
        <p:nvSpPr>
          <p:cNvPr id="729" name="Google Shape;729;p18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 name="Google Shape;730;p181"/>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1" name="Google Shape;731;p181"/>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732" name="Shape 732"/>
        <p:cNvGrpSpPr/>
        <p:nvPr/>
      </p:nvGrpSpPr>
      <p:grpSpPr>
        <a:xfrm>
          <a:off x="0" y="0"/>
          <a:ext cx="0" cy="0"/>
          <a:chOff x="0" y="0"/>
          <a:chExt cx="0" cy="0"/>
        </a:xfrm>
      </p:grpSpPr>
      <p:sp>
        <p:nvSpPr>
          <p:cNvPr id="733" name="Google Shape;733;p18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182"/>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5" name="Google Shape;735;p18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6" name="Google Shape;736;p182"/>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7" name="Google Shape;737;p182"/>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38" name="Shape 738"/>
        <p:cNvGrpSpPr/>
        <p:nvPr/>
      </p:nvGrpSpPr>
      <p:grpSpPr>
        <a:xfrm>
          <a:off x="0" y="0"/>
          <a:ext cx="0" cy="0"/>
          <a:chOff x="0" y="0"/>
          <a:chExt cx="0" cy="0"/>
        </a:xfrm>
      </p:grpSpPr>
      <p:sp>
        <p:nvSpPr>
          <p:cNvPr id="739" name="Google Shape;739;p18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183"/>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1" name="Google Shape;741;p183"/>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2" name="Google Shape;742;p183"/>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3" name="Google Shape;743;p183"/>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4" name="Google Shape;744;p183"/>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5" name="Google Shape;745;p183"/>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7" name="Shape 67"/>
        <p:cNvGrpSpPr/>
        <p:nvPr/>
      </p:nvGrpSpPr>
      <p:grpSpPr>
        <a:xfrm>
          <a:off x="0" y="0"/>
          <a:ext cx="0" cy="0"/>
          <a:chOff x="0" y="0"/>
          <a:chExt cx="0" cy="0"/>
        </a:xfrm>
      </p:grpSpPr>
      <p:sp>
        <p:nvSpPr>
          <p:cNvPr id="68" name="Google Shape;68;p19"/>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56" name="Shape 756"/>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57" name="Shape 757"/>
        <p:cNvGrpSpPr/>
        <p:nvPr/>
      </p:nvGrpSpPr>
      <p:grpSpPr>
        <a:xfrm>
          <a:off x="0" y="0"/>
          <a:ext cx="0" cy="0"/>
          <a:chOff x="0" y="0"/>
          <a:chExt cx="0" cy="0"/>
        </a:xfrm>
      </p:grpSpPr>
      <p:sp>
        <p:nvSpPr>
          <p:cNvPr id="758" name="Google Shape;758;p18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 name="Google Shape;759;p186"/>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60" name="Shape 760"/>
        <p:cNvGrpSpPr/>
        <p:nvPr/>
      </p:nvGrpSpPr>
      <p:grpSpPr>
        <a:xfrm>
          <a:off x="0" y="0"/>
          <a:ext cx="0" cy="0"/>
          <a:chOff x="0" y="0"/>
          <a:chExt cx="0" cy="0"/>
        </a:xfrm>
      </p:grpSpPr>
      <p:sp>
        <p:nvSpPr>
          <p:cNvPr id="761" name="Google Shape;761;p18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 name="Google Shape;762;p187"/>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63" name="Shape 763"/>
        <p:cNvGrpSpPr/>
        <p:nvPr/>
      </p:nvGrpSpPr>
      <p:grpSpPr>
        <a:xfrm>
          <a:off x="0" y="0"/>
          <a:ext cx="0" cy="0"/>
          <a:chOff x="0" y="0"/>
          <a:chExt cx="0" cy="0"/>
        </a:xfrm>
      </p:grpSpPr>
      <p:sp>
        <p:nvSpPr>
          <p:cNvPr id="764" name="Google Shape;764;p18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 name="Google Shape;765;p188"/>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6" name="Google Shape;766;p188"/>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7" name="Shape 767"/>
        <p:cNvGrpSpPr/>
        <p:nvPr/>
      </p:nvGrpSpPr>
      <p:grpSpPr>
        <a:xfrm>
          <a:off x="0" y="0"/>
          <a:ext cx="0" cy="0"/>
          <a:chOff x="0" y="0"/>
          <a:chExt cx="0" cy="0"/>
        </a:xfrm>
      </p:grpSpPr>
      <p:sp>
        <p:nvSpPr>
          <p:cNvPr id="768" name="Google Shape;768;p18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69" name="Shape 769"/>
        <p:cNvGrpSpPr/>
        <p:nvPr/>
      </p:nvGrpSpPr>
      <p:grpSpPr>
        <a:xfrm>
          <a:off x="0" y="0"/>
          <a:ext cx="0" cy="0"/>
          <a:chOff x="0" y="0"/>
          <a:chExt cx="0" cy="0"/>
        </a:xfrm>
      </p:grpSpPr>
      <p:sp>
        <p:nvSpPr>
          <p:cNvPr id="770" name="Google Shape;770;p190"/>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71" name="Shape 771"/>
        <p:cNvGrpSpPr/>
        <p:nvPr/>
      </p:nvGrpSpPr>
      <p:grpSpPr>
        <a:xfrm>
          <a:off x="0" y="0"/>
          <a:ext cx="0" cy="0"/>
          <a:chOff x="0" y="0"/>
          <a:chExt cx="0" cy="0"/>
        </a:xfrm>
      </p:grpSpPr>
      <p:sp>
        <p:nvSpPr>
          <p:cNvPr id="772" name="Google Shape;772;p19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91"/>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4" name="Google Shape;774;p191"/>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5" name="Google Shape;775;p191"/>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76" name="Shape 776"/>
        <p:cNvGrpSpPr/>
        <p:nvPr/>
      </p:nvGrpSpPr>
      <p:grpSpPr>
        <a:xfrm>
          <a:off x="0" y="0"/>
          <a:ext cx="0" cy="0"/>
          <a:chOff x="0" y="0"/>
          <a:chExt cx="0" cy="0"/>
        </a:xfrm>
      </p:grpSpPr>
      <p:sp>
        <p:nvSpPr>
          <p:cNvPr id="777" name="Google Shape;777;p19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 name="Google Shape;778;p192"/>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9" name="Google Shape;779;p19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0" name="Google Shape;780;p192"/>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781" name="Shape 781"/>
        <p:cNvGrpSpPr/>
        <p:nvPr/>
      </p:nvGrpSpPr>
      <p:grpSpPr>
        <a:xfrm>
          <a:off x="0" y="0"/>
          <a:ext cx="0" cy="0"/>
          <a:chOff x="0" y="0"/>
          <a:chExt cx="0" cy="0"/>
        </a:xfrm>
      </p:grpSpPr>
      <p:sp>
        <p:nvSpPr>
          <p:cNvPr id="782" name="Google Shape;782;p19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 name="Google Shape;783;p193"/>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4" name="Google Shape;784;p193"/>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5" name="Google Shape;785;p193"/>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786" name="Shape 786"/>
        <p:cNvGrpSpPr/>
        <p:nvPr/>
      </p:nvGrpSpPr>
      <p:grpSpPr>
        <a:xfrm>
          <a:off x="0" y="0"/>
          <a:ext cx="0" cy="0"/>
          <a:chOff x="0" y="0"/>
          <a:chExt cx="0" cy="0"/>
        </a:xfrm>
      </p:grpSpPr>
      <p:sp>
        <p:nvSpPr>
          <p:cNvPr id="787" name="Google Shape;787;p19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94"/>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9" name="Google Shape;789;p194"/>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69" name="Shape 69"/>
        <p:cNvGrpSpPr/>
        <p:nvPr/>
      </p:nvGrpSpPr>
      <p:grpSpPr>
        <a:xfrm>
          <a:off x="0" y="0"/>
          <a:ext cx="0" cy="0"/>
          <a:chOff x="0" y="0"/>
          <a:chExt cx="0" cy="0"/>
        </a:xfrm>
      </p:grpSpPr>
      <p:sp>
        <p:nvSpPr>
          <p:cNvPr id="70" name="Google Shape;70;p2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20"/>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 name="Google Shape;73;p20"/>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790" name="Shape 790"/>
        <p:cNvGrpSpPr/>
        <p:nvPr/>
      </p:nvGrpSpPr>
      <p:grpSpPr>
        <a:xfrm>
          <a:off x="0" y="0"/>
          <a:ext cx="0" cy="0"/>
          <a:chOff x="0" y="0"/>
          <a:chExt cx="0" cy="0"/>
        </a:xfrm>
      </p:grpSpPr>
      <p:sp>
        <p:nvSpPr>
          <p:cNvPr id="791" name="Google Shape;791;p19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95"/>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3" name="Google Shape;793;p195"/>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4" name="Google Shape;794;p195"/>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5" name="Google Shape;795;p195"/>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96" name="Shape 796"/>
        <p:cNvGrpSpPr/>
        <p:nvPr/>
      </p:nvGrpSpPr>
      <p:grpSpPr>
        <a:xfrm>
          <a:off x="0" y="0"/>
          <a:ext cx="0" cy="0"/>
          <a:chOff x="0" y="0"/>
          <a:chExt cx="0" cy="0"/>
        </a:xfrm>
      </p:grpSpPr>
      <p:sp>
        <p:nvSpPr>
          <p:cNvPr id="797" name="Google Shape;797;p19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96"/>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9" name="Google Shape;799;p196"/>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0" name="Google Shape;800;p196"/>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1" name="Google Shape;801;p196"/>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2" name="Google Shape;802;p196"/>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3" name="Google Shape;803;p196"/>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16" name="Shape 816"/>
        <p:cNvGrpSpPr/>
        <p:nvPr/>
      </p:nvGrpSpPr>
      <p:grpSpPr>
        <a:xfrm>
          <a:off x="0" y="0"/>
          <a:ext cx="0" cy="0"/>
          <a:chOff x="0" y="0"/>
          <a:chExt cx="0" cy="0"/>
        </a:xfrm>
      </p:grpSpPr>
      <p:sp>
        <p:nvSpPr>
          <p:cNvPr id="817" name="Google Shape;817;p198"/>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8" name="Google Shape;818;p198"/>
          <p:cNvSpPr txBox="1"/>
          <p:nvPr>
            <p:ph idx="1" type="body"/>
          </p:nvPr>
        </p:nvSpPr>
        <p:spPr>
          <a:xfrm>
            <a:off x="335880" y="41400"/>
            <a:ext cx="3861300" cy="6120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19" name="Shape 819"/>
        <p:cNvGrpSpPr/>
        <p:nvPr/>
      </p:nvGrpSpPr>
      <p:grpSpPr>
        <a:xfrm>
          <a:off x="0" y="0"/>
          <a:ext cx="0" cy="0"/>
          <a:chOff x="0" y="0"/>
          <a:chExt cx="0" cy="0"/>
        </a:xfrm>
      </p:grpSpPr>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20" name="Shape 820"/>
        <p:cNvGrpSpPr/>
        <p:nvPr/>
      </p:nvGrpSpPr>
      <p:grpSpPr>
        <a:xfrm>
          <a:off x="0" y="0"/>
          <a:ext cx="0" cy="0"/>
          <a:chOff x="0" y="0"/>
          <a:chExt cx="0" cy="0"/>
        </a:xfrm>
      </p:grpSpPr>
      <p:sp>
        <p:nvSpPr>
          <p:cNvPr id="821" name="Google Shape;821;p200"/>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2" name="Google Shape;822;p200"/>
          <p:cNvSpPr txBox="1"/>
          <p:nvPr>
            <p:ph idx="1" type="subTitle"/>
          </p:nvPr>
        </p:nvSpPr>
        <p:spPr>
          <a:xfrm>
            <a:off x="335880" y="41400"/>
            <a:ext cx="3861300" cy="6120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23" name="Shape 823"/>
        <p:cNvGrpSpPr/>
        <p:nvPr/>
      </p:nvGrpSpPr>
      <p:grpSpPr>
        <a:xfrm>
          <a:off x="0" y="0"/>
          <a:ext cx="0" cy="0"/>
          <a:chOff x="0" y="0"/>
          <a:chExt cx="0" cy="0"/>
        </a:xfrm>
      </p:grpSpPr>
      <p:sp>
        <p:nvSpPr>
          <p:cNvPr id="824" name="Google Shape;824;p201"/>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5" name="Google Shape;825;p201"/>
          <p:cNvSpPr txBox="1"/>
          <p:nvPr>
            <p:ph idx="1" type="body"/>
          </p:nvPr>
        </p:nvSpPr>
        <p:spPr>
          <a:xfrm>
            <a:off x="335880" y="41400"/>
            <a:ext cx="1884300" cy="6120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26" name="Google Shape;826;p201"/>
          <p:cNvSpPr txBox="1"/>
          <p:nvPr>
            <p:ph idx="2" type="body"/>
          </p:nvPr>
        </p:nvSpPr>
        <p:spPr>
          <a:xfrm>
            <a:off x="2314800" y="41400"/>
            <a:ext cx="1884300" cy="6120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7" name="Shape 827"/>
        <p:cNvGrpSpPr/>
        <p:nvPr/>
      </p:nvGrpSpPr>
      <p:grpSpPr>
        <a:xfrm>
          <a:off x="0" y="0"/>
          <a:ext cx="0" cy="0"/>
          <a:chOff x="0" y="0"/>
          <a:chExt cx="0" cy="0"/>
        </a:xfrm>
      </p:grpSpPr>
      <p:sp>
        <p:nvSpPr>
          <p:cNvPr id="828" name="Google Shape;828;p202"/>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29" name="Shape 829"/>
        <p:cNvGrpSpPr/>
        <p:nvPr/>
      </p:nvGrpSpPr>
      <p:grpSpPr>
        <a:xfrm>
          <a:off x="0" y="0"/>
          <a:ext cx="0" cy="0"/>
          <a:chOff x="0" y="0"/>
          <a:chExt cx="0" cy="0"/>
        </a:xfrm>
      </p:grpSpPr>
      <p:sp>
        <p:nvSpPr>
          <p:cNvPr id="830" name="Google Shape;830;p203"/>
          <p:cNvSpPr txBox="1"/>
          <p:nvPr>
            <p:ph idx="1" type="subTitle"/>
          </p:nvPr>
        </p:nvSpPr>
        <p:spPr>
          <a:xfrm>
            <a:off x="663840" y="653760"/>
            <a:ext cx="7816200" cy="1923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31" name="Shape 831"/>
        <p:cNvGrpSpPr/>
        <p:nvPr/>
      </p:nvGrpSpPr>
      <p:grpSpPr>
        <a:xfrm>
          <a:off x="0" y="0"/>
          <a:ext cx="0" cy="0"/>
          <a:chOff x="0" y="0"/>
          <a:chExt cx="0" cy="0"/>
        </a:xfrm>
      </p:grpSpPr>
      <p:sp>
        <p:nvSpPr>
          <p:cNvPr id="832" name="Google Shape;832;p204"/>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3" name="Google Shape;833;p204"/>
          <p:cNvSpPr txBox="1"/>
          <p:nvPr>
            <p:ph idx="1" type="body"/>
          </p:nvPr>
        </p:nvSpPr>
        <p:spPr>
          <a:xfrm>
            <a:off x="335880" y="4140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34" name="Google Shape;834;p204"/>
          <p:cNvSpPr txBox="1"/>
          <p:nvPr>
            <p:ph idx="2" type="body"/>
          </p:nvPr>
        </p:nvSpPr>
        <p:spPr>
          <a:xfrm>
            <a:off x="2314800" y="41400"/>
            <a:ext cx="1884300" cy="6120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35" name="Google Shape;835;p204"/>
          <p:cNvSpPr txBox="1"/>
          <p:nvPr>
            <p:ph idx="3" type="body"/>
          </p:nvPr>
        </p:nvSpPr>
        <p:spPr>
          <a:xfrm>
            <a:off x="335880" y="36108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6" name="Shape 836"/>
        <p:cNvGrpSpPr/>
        <p:nvPr/>
      </p:nvGrpSpPr>
      <p:grpSpPr>
        <a:xfrm>
          <a:off x="0" y="0"/>
          <a:ext cx="0" cy="0"/>
          <a:chOff x="0" y="0"/>
          <a:chExt cx="0" cy="0"/>
        </a:xfrm>
      </p:grpSpPr>
      <p:sp>
        <p:nvSpPr>
          <p:cNvPr id="837" name="Google Shape;837;p205"/>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8" name="Google Shape;838;p205"/>
          <p:cNvSpPr txBox="1"/>
          <p:nvPr>
            <p:ph idx="1" type="body"/>
          </p:nvPr>
        </p:nvSpPr>
        <p:spPr>
          <a:xfrm>
            <a:off x="335880" y="41400"/>
            <a:ext cx="1884300" cy="6120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39" name="Google Shape;839;p205"/>
          <p:cNvSpPr txBox="1"/>
          <p:nvPr>
            <p:ph idx="2" type="body"/>
          </p:nvPr>
        </p:nvSpPr>
        <p:spPr>
          <a:xfrm>
            <a:off x="2314800" y="4140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40" name="Google Shape;840;p205"/>
          <p:cNvSpPr txBox="1"/>
          <p:nvPr>
            <p:ph idx="3" type="body"/>
          </p:nvPr>
        </p:nvSpPr>
        <p:spPr>
          <a:xfrm>
            <a:off x="2314800" y="36108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4" name="Shape 74"/>
        <p:cNvGrpSpPr/>
        <p:nvPr/>
      </p:nvGrpSpPr>
      <p:grpSpPr>
        <a:xfrm>
          <a:off x="0" y="0"/>
          <a:ext cx="0" cy="0"/>
          <a:chOff x="0" y="0"/>
          <a:chExt cx="0" cy="0"/>
        </a:xfrm>
      </p:grpSpPr>
      <p:sp>
        <p:nvSpPr>
          <p:cNvPr id="75" name="Google Shape;75;p2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21"/>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 name="Google Shape;78;p21"/>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41" name="Shape 841"/>
        <p:cNvGrpSpPr/>
        <p:nvPr/>
      </p:nvGrpSpPr>
      <p:grpSpPr>
        <a:xfrm>
          <a:off x="0" y="0"/>
          <a:ext cx="0" cy="0"/>
          <a:chOff x="0" y="0"/>
          <a:chExt cx="0" cy="0"/>
        </a:xfrm>
      </p:grpSpPr>
      <p:sp>
        <p:nvSpPr>
          <p:cNvPr id="842" name="Google Shape;842;p206"/>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3" name="Google Shape;843;p206"/>
          <p:cNvSpPr txBox="1"/>
          <p:nvPr>
            <p:ph idx="1" type="body"/>
          </p:nvPr>
        </p:nvSpPr>
        <p:spPr>
          <a:xfrm>
            <a:off x="335880" y="4140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44" name="Google Shape;844;p206"/>
          <p:cNvSpPr txBox="1"/>
          <p:nvPr>
            <p:ph idx="2" type="body"/>
          </p:nvPr>
        </p:nvSpPr>
        <p:spPr>
          <a:xfrm>
            <a:off x="2314800" y="4140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45" name="Google Shape;845;p206"/>
          <p:cNvSpPr txBox="1"/>
          <p:nvPr>
            <p:ph idx="3" type="body"/>
          </p:nvPr>
        </p:nvSpPr>
        <p:spPr>
          <a:xfrm>
            <a:off x="335880" y="361080"/>
            <a:ext cx="3861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46" name="Shape 846"/>
        <p:cNvGrpSpPr/>
        <p:nvPr/>
      </p:nvGrpSpPr>
      <p:grpSpPr>
        <a:xfrm>
          <a:off x="0" y="0"/>
          <a:ext cx="0" cy="0"/>
          <a:chOff x="0" y="0"/>
          <a:chExt cx="0" cy="0"/>
        </a:xfrm>
      </p:grpSpPr>
      <p:sp>
        <p:nvSpPr>
          <p:cNvPr id="847" name="Google Shape;847;p207"/>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8" name="Google Shape;848;p207"/>
          <p:cNvSpPr txBox="1"/>
          <p:nvPr>
            <p:ph idx="1" type="body"/>
          </p:nvPr>
        </p:nvSpPr>
        <p:spPr>
          <a:xfrm>
            <a:off x="335880" y="41400"/>
            <a:ext cx="3861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49" name="Google Shape;849;p207"/>
          <p:cNvSpPr txBox="1"/>
          <p:nvPr>
            <p:ph idx="2" type="body"/>
          </p:nvPr>
        </p:nvSpPr>
        <p:spPr>
          <a:xfrm>
            <a:off x="335880" y="361080"/>
            <a:ext cx="3861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850" name="Shape 850"/>
        <p:cNvGrpSpPr/>
        <p:nvPr/>
      </p:nvGrpSpPr>
      <p:grpSpPr>
        <a:xfrm>
          <a:off x="0" y="0"/>
          <a:ext cx="0" cy="0"/>
          <a:chOff x="0" y="0"/>
          <a:chExt cx="0" cy="0"/>
        </a:xfrm>
      </p:grpSpPr>
      <p:sp>
        <p:nvSpPr>
          <p:cNvPr id="851" name="Google Shape;851;p208"/>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2" name="Google Shape;852;p208"/>
          <p:cNvSpPr txBox="1"/>
          <p:nvPr>
            <p:ph idx="1" type="body"/>
          </p:nvPr>
        </p:nvSpPr>
        <p:spPr>
          <a:xfrm>
            <a:off x="335880" y="4140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53" name="Google Shape;853;p208"/>
          <p:cNvSpPr txBox="1"/>
          <p:nvPr>
            <p:ph idx="2" type="body"/>
          </p:nvPr>
        </p:nvSpPr>
        <p:spPr>
          <a:xfrm>
            <a:off x="2314800" y="4140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54" name="Google Shape;854;p208"/>
          <p:cNvSpPr txBox="1"/>
          <p:nvPr>
            <p:ph idx="3" type="body"/>
          </p:nvPr>
        </p:nvSpPr>
        <p:spPr>
          <a:xfrm>
            <a:off x="335880" y="36108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55" name="Google Shape;855;p208"/>
          <p:cNvSpPr txBox="1"/>
          <p:nvPr>
            <p:ph idx="4" type="body"/>
          </p:nvPr>
        </p:nvSpPr>
        <p:spPr>
          <a:xfrm>
            <a:off x="2314800" y="361080"/>
            <a:ext cx="18843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856" name="Shape 856"/>
        <p:cNvGrpSpPr/>
        <p:nvPr/>
      </p:nvGrpSpPr>
      <p:grpSpPr>
        <a:xfrm>
          <a:off x="0" y="0"/>
          <a:ext cx="0" cy="0"/>
          <a:chOff x="0" y="0"/>
          <a:chExt cx="0" cy="0"/>
        </a:xfrm>
      </p:grpSpPr>
      <p:sp>
        <p:nvSpPr>
          <p:cNvPr id="857" name="Google Shape;857;p209"/>
          <p:cNvSpPr txBox="1"/>
          <p:nvPr>
            <p:ph type="title"/>
          </p:nvPr>
        </p:nvSpPr>
        <p:spPr>
          <a:xfrm>
            <a:off x="663840" y="653760"/>
            <a:ext cx="7816200" cy="414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8" name="Google Shape;858;p209"/>
          <p:cNvSpPr txBox="1"/>
          <p:nvPr>
            <p:ph idx="1" type="body"/>
          </p:nvPr>
        </p:nvSpPr>
        <p:spPr>
          <a:xfrm>
            <a:off x="335880" y="41400"/>
            <a:ext cx="12432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59" name="Google Shape;859;p209"/>
          <p:cNvSpPr txBox="1"/>
          <p:nvPr>
            <p:ph idx="2" type="body"/>
          </p:nvPr>
        </p:nvSpPr>
        <p:spPr>
          <a:xfrm>
            <a:off x="1641600" y="41400"/>
            <a:ext cx="12432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60" name="Google Shape;860;p209"/>
          <p:cNvSpPr txBox="1"/>
          <p:nvPr>
            <p:ph idx="3" type="body"/>
          </p:nvPr>
        </p:nvSpPr>
        <p:spPr>
          <a:xfrm>
            <a:off x="2946960" y="41400"/>
            <a:ext cx="12432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61" name="Google Shape;861;p209"/>
          <p:cNvSpPr txBox="1"/>
          <p:nvPr>
            <p:ph idx="4" type="body"/>
          </p:nvPr>
        </p:nvSpPr>
        <p:spPr>
          <a:xfrm>
            <a:off x="335880" y="361080"/>
            <a:ext cx="12432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62" name="Google Shape;862;p209"/>
          <p:cNvSpPr txBox="1"/>
          <p:nvPr>
            <p:ph idx="5" type="body"/>
          </p:nvPr>
        </p:nvSpPr>
        <p:spPr>
          <a:xfrm>
            <a:off x="1641600" y="361080"/>
            <a:ext cx="12432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63" name="Google Shape;863;p209"/>
          <p:cNvSpPr txBox="1"/>
          <p:nvPr>
            <p:ph idx="6" type="body"/>
          </p:nvPr>
        </p:nvSpPr>
        <p:spPr>
          <a:xfrm>
            <a:off x="2946960" y="361080"/>
            <a:ext cx="1243200" cy="291600"/>
          </a:xfrm>
          <a:prstGeom prst="rect">
            <a:avLst/>
          </a:prstGeom>
          <a:noFill/>
          <a:ln>
            <a:noFill/>
          </a:ln>
        </p:spPr>
        <p:txBody>
          <a:bodyPr anchorCtr="0" anchor="ctr"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8" name="Shape 868"/>
        <p:cNvGrpSpPr/>
        <p:nvPr/>
      </p:nvGrpSpPr>
      <p:grpSpPr>
        <a:xfrm>
          <a:off x="0" y="0"/>
          <a:ext cx="0" cy="0"/>
          <a:chOff x="0" y="0"/>
          <a:chExt cx="0" cy="0"/>
        </a:xfrm>
      </p:grpSpPr>
      <p:sp>
        <p:nvSpPr>
          <p:cNvPr id="869" name="Google Shape;869;p2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0" name="Google Shape;870;p2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1" name="Google Shape;871;p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2" name="Shape 872"/>
        <p:cNvGrpSpPr/>
        <p:nvPr/>
      </p:nvGrpSpPr>
      <p:grpSpPr>
        <a:xfrm>
          <a:off x="0" y="0"/>
          <a:ext cx="0" cy="0"/>
          <a:chOff x="0" y="0"/>
          <a:chExt cx="0" cy="0"/>
        </a:xfrm>
      </p:grpSpPr>
      <p:sp>
        <p:nvSpPr>
          <p:cNvPr id="873" name="Google Shape;873;p2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4" name="Google Shape;874;p2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5" name="Shape 875"/>
        <p:cNvGrpSpPr/>
        <p:nvPr/>
      </p:nvGrpSpPr>
      <p:grpSpPr>
        <a:xfrm>
          <a:off x="0" y="0"/>
          <a:ext cx="0" cy="0"/>
          <a:chOff x="0" y="0"/>
          <a:chExt cx="0" cy="0"/>
        </a:xfrm>
      </p:grpSpPr>
      <p:sp>
        <p:nvSpPr>
          <p:cNvPr id="876" name="Google Shape;876;p2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7" name="Google Shape;877;p2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8" name="Google Shape;878;p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9" name="Shape 879"/>
        <p:cNvGrpSpPr/>
        <p:nvPr/>
      </p:nvGrpSpPr>
      <p:grpSpPr>
        <a:xfrm>
          <a:off x="0" y="0"/>
          <a:ext cx="0" cy="0"/>
          <a:chOff x="0" y="0"/>
          <a:chExt cx="0" cy="0"/>
        </a:xfrm>
      </p:grpSpPr>
      <p:sp>
        <p:nvSpPr>
          <p:cNvPr id="880" name="Google Shape;880;p2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1" name="Google Shape;881;p2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2" name="Google Shape;882;p2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3" name="Google Shape;883;p2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4" name="Shape 884"/>
        <p:cNvGrpSpPr/>
        <p:nvPr/>
      </p:nvGrpSpPr>
      <p:grpSpPr>
        <a:xfrm>
          <a:off x="0" y="0"/>
          <a:ext cx="0" cy="0"/>
          <a:chOff x="0" y="0"/>
          <a:chExt cx="0" cy="0"/>
        </a:xfrm>
      </p:grpSpPr>
      <p:sp>
        <p:nvSpPr>
          <p:cNvPr id="885" name="Google Shape;885;p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6" name="Google Shape;886;p2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7" name="Shape 887"/>
        <p:cNvGrpSpPr/>
        <p:nvPr/>
      </p:nvGrpSpPr>
      <p:grpSpPr>
        <a:xfrm>
          <a:off x="0" y="0"/>
          <a:ext cx="0" cy="0"/>
          <a:chOff x="0" y="0"/>
          <a:chExt cx="0" cy="0"/>
        </a:xfrm>
      </p:grpSpPr>
      <p:sp>
        <p:nvSpPr>
          <p:cNvPr id="888" name="Google Shape;888;p21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9" name="Google Shape;889;p21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90" name="Google Shape;890;p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79" name="Shape 79"/>
        <p:cNvGrpSpPr/>
        <p:nvPr/>
      </p:nvGrpSpPr>
      <p:grpSpPr>
        <a:xfrm>
          <a:off x="0" y="0"/>
          <a:ext cx="0" cy="0"/>
          <a:chOff x="0" y="0"/>
          <a:chExt cx="0" cy="0"/>
        </a:xfrm>
      </p:grpSpPr>
      <p:sp>
        <p:nvSpPr>
          <p:cNvPr id="80" name="Google Shape;80;p2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2"/>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2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2"/>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1" name="Shape 891"/>
        <p:cNvGrpSpPr/>
        <p:nvPr/>
      </p:nvGrpSpPr>
      <p:grpSpPr>
        <a:xfrm>
          <a:off x="0" y="0"/>
          <a:ext cx="0" cy="0"/>
          <a:chOff x="0" y="0"/>
          <a:chExt cx="0" cy="0"/>
        </a:xfrm>
      </p:grpSpPr>
      <p:sp>
        <p:nvSpPr>
          <p:cNvPr id="892" name="Google Shape;892;p2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93" name="Google Shape;893;p2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4" name="Shape 894"/>
        <p:cNvGrpSpPr/>
        <p:nvPr/>
      </p:nvGrpSpPr>
      <p:grpSpPr>
        <a:xfrm>
          <a:off x="0" y="0"/>
          <a:ext cx="0" cy="0"/>
          <a:chOff x="0" y="0"/>
          <a:chExt cx="0" cy="0"/>
        </a:xfrm>
      </p:grpSpPr>
      <p:sp>
        <p:nvSpPr>
          <p:cNvPr id="895" name="Google Shape;895;p2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1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7" name="Google Shape;897;p21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8" name="Google Shape;898;p21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99" name="Google Shape;899;p2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0" name="Shape 900"/>
        <p:cNvGrpSpPr/>
        <p:nvPr/>
      </p:nvGrpSpPr>
      <p:grpSpPr>
        <a:xfrm>
          <a:off x="0" y="0"/>
          <a:ext cx="0" cy="0"/>
          <a:chOff x="0" y="0"/>
          <a:chExt cx="0" cy="0"/>
        </a:xfrm>
      </p:grpSpPr>
      <p:sp>
        <p:nvSpPr>
          <p:cNvPr id="901" name="Google Shape;901;p21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02" name="Google Shape;902;p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3" name="Shape 903"/>
        <p:cNvGrpSpPr/>
        <p:nvPr/>
      </p:nvGrpSpPr>
      <p:grpSpPr>
        <a:xfrm>
          <a:off x="0" y="0"/>
          <a:ext cx="0" cy="0"/>
          <a:chOff x="0" y="0"/>
          <a:chExt cx="0" cy="0"/>
        </a:xfrm>
      </p:grpSpPr>
      <p:sp>
        <p:nvSpPr>
          <p:cNvPr id="904" name="Google Shape;904;p22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05" name="Google Shape;905;p22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06" name="Google Shape;906;p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7" name="Shape 907"/>
        <p:cNvGrpSpPr/>
        <p:nvPr/>
      </p:nvGrpSpPr>
      <p:grpSpPr>
        <a:xfrm>
          <a:off x="0" y="0"/>
          <a:ext cx="0" cy="0"/>
          <a:chOff x="0" y="0"/>
          <a:chExt cx="0" cy="0"/>
        </a:xfrm>
      </p:grpSpPr>
      <p:sp>
        <p:nvSpPr>
          <p:cNvPr id="908" name="Google Shape;908;p2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4" name="Shape 84"/>
        <p:cNvGrpSpPr/>
        <p:nvPr/>
      </p:nvGrpSpPr>
      <p:grpSpPr>
        <a:xfrm>
          <a:off x="0" y="0"/>
          <a:ext cx="0" cy="0"/>
          <a:chOff x="0" y="0"/>
          <a:chExt cx="0" cy="0"/>
        </a:xfrm>
      </p:grpSpPr>
      <p:sp>
        <p:nvSpPr>
          <p:cNvPr id="85" name="Google Shape;85;p2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3"/>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23"/>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88" name="Shape 88"/>
        <p:cNvGrpSpPr/>
        <p:nvPr/>
      </p:nvGrpSpPr>
      <p:grpSpPr>
        <a:xfrm>
          <a:off x="0" y="0"/>
          <a:ext cx="0" cy="0"/>
          <a:chOff x="0" y="0"/>
          <a:chExt cx="0" cy="0"/>
        </a:xfrm>
      </p:grpSpPr>
      <p:sp>
        <p:nvSpPr>
          <p:cNvPr id="89" name="Google Shape;89;p2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4"/>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24"/>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4"/>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4"/>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4" name="Shape 94"/>
        <p:cNvGrpSpPr/>
        <p:nvPr/>
      </p:nvGrpSpPr>
      <p:grpSpPr>
        <a:xfrm>
          <a:off x="0" y="0"/>
          <a:ext cx="0" cy="0"/>
          <a:chOff x="0" y="0"/>
          <a:chExt cx="0" cy="0"/>
        </a:xfrm>
      </p:grpSpPr>
      <p:sp>
        <p:nvSpPr>
          <p:cNvPr id="95" name="Google Shape;95;p2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5"/>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5"/>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5"/>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5"/>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5"/>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5"/>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8" name="Shape 10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09" name="Shape 109"/>
        <p:cNvGrpSpPr/>
        <p:nvPr/>
      </p:nvGrpSpPr>
      <p:grpSpPr>
        <a:xfrm>
          <a:off x="0" y="0"/>
          <a:ext cx="0" cy="0"/>
          <a:chOff x="0" y="0"/>
          <a:chExt cx="0" cy="0"/>
        </a:xfrm>
      </p:grpSpPr>
      <p:sp>
        <p:nvSpPr>
          <p:cNvPr id="110" name="Google Shape;110;p2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8"/>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2" name="Shape 112"/>
        <p:cNvGrpSpPr/>
        <p:nvPr/>
      </p:nvGrpSpPr>
      <p:grpSpPr>
        <a:xfrm>
          <a:off x="0" y="0"/>
          <a:ext cx="0" cy="0"/>
          <a:chOff x="0" y="0"/>
          <a:chExt cx="0" cy="0"/>
        </a:xfrm>
      </p:grpSpPr>
      <p:sp>
        <p:nvSpPr>
          <p:cNvPr id="113" name="Google Shape;113;p2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9"/>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15" name="Shape 115"/>
        <p:cNvGrpSpPr/>
        <p:nvPr/>
      </p:nvGrpSpPr>
      <p:grpSpPr>
        <a:xfrm>
          <a:off x="0" y="0"/>
          <a:ext cx="0" cy="0"/>
          <a:chOff x="0" y="0"/>
          <a:chExt cx="0" cy="0"/>
        </a:xfrm>
      </p:grpSpPr>
      <p:sp>
        <p:nvSpPr>
          <p:cNvPr id="116" name="Google Shape;116;p3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0"/>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30"/>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3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1" name="Shape 121"/>
        <p:cNvGrpSpPr/>
        <p:nvPr/>
      </p:nvGrpSpPr>
      <p:grpSpPr>
        <a:xfrm>
          <a:off x="0" y="0"/>
          <a:ext cx="0" cy="0"/>
          <a:chOff x="0" y="0"/>
          <a:chExt cx="0" cy="0"/>
        </a:xfrm>
      </p:grpSpPr>
      <p:sp>
        <p:nvSpPr>
          <p:cNvPr id="122" name="Google Shape;122;p32"/>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3" name="Shape 123"/>
        <p:cNvGrpSpPr/>
        <p:nvPr/>
      </p:nvGrpSpPr>
      <p:grpSpPr>
        <a:xfrm>
          <a:off x="0" y="0"/>
          <a:ext cx="0" cy="0"/>
          <a:chOff x="0" y="0"/>
          <a:chExt cx="0" cy="0"/>
        </a:xfrm>
      </p:grpSpPr>
      <p:sp>
        <p:nvSpPr>
          <p:cNvPr id="124" name="Google Shape;124;p3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33"/>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 name="Google Shape;127;p33"/>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8" name="Shape 128"/>
        <p:cNvGrpSpPr/>
        <p:nvPr/>
      </p:nvGrpSpPr>
      <p:grpSpPr>
        <a:xfrm>
          <a:off x="0" y="0"/>
          <a:ext cx="0" cy="0"/>
          <a:chOff x="0" y="0"/>
          <a:chExt cx="0" cy="0"/>
        </a:xfrm>
      </p:grpSpPr>
      <p:sp>
        <p:nvSpPr>
          <p:cNvPr id="129" name="Google Shape;129;p3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4"/>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34"/>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34"/>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3" name="Shape 133"/>
        <p:cNvGrpSpPr/>
        <p:nvPr/>
      </p:nvGrpSpPr>
      <p:grpSpPr>
        <a:xfrm>
          <a:off x="0" y="0"/>
          <a:ext cx="0" cy="0"/>
          <a:chOff x="0" y="0"/>
          <a:chExt cx="0" cy="0"/>
        </a:xfrm>
      </p:grpSpPr>
      <p:sp>
        <p:nvSpPr>
          <p:cNvPr id="134" name="Google Shape;134;p3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5"/>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35"/>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35"/>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38" name="Shape 138"/>
        <p:cNvGrpSpPr/>
        <p:nvPr/>
      </p:nvGrpSpPr>
      <p:grpSpPr>
        <a:xfrm>
          <a:off x="0" y="0"/>
          <a:ext cx="0" cy="0"/>
          <a:chOff x="0" y="0"/>
          <a:chExt cx="0" cy="0"/>
        </a:xfrm>
      </p:grpSpPr>
      <p:sp>
        <p:nvSpPr>
          <p:cNvPr id="139" name="Google Shape;139;p3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6"/>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1" name="Google Shape;141;p36"/>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2" name="Shape 142"/>
        <p:cNvGrpSpPr/>
        <p:nvPr/>
      </p:nvGrpSpPr>
      <p:grpSpPr>
        <a:xfrm>
          <a:off x="0" y="0"/>
          <a:ext cx="0" cy="0"/>
          <a:chOff x="0" y="0"/>
          <a:chExt cx="0" cy="0"/>
        </a:xfrm>
      </p:grpSpPr>
      <p:sp>
        <p:nvSpPr>
          <p:cNvPr id="143" name="Google Shape;143;p3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7"/>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5" name="Google Shape;145;p37"/>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37"/>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37"/>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48" name="Shape 148"/>
        <p:cNvGrpSpPr/>
        <p:nvPr/>
      </p:nvGrpSpPr>
      <p:grpSpPr>
        <a:xfrm>
          <a:off x="0" y="0"/>
          <a:ext cx="0" cy="0"/>
          <a:chOff x="0" y="0"/>
          <a:chExt cx="0" cy="0"/>
        </a:xfrm>
      </p:grpSpPr>
      <p:sp>
        <p:nvSpPr>
          <p:cNvPr id="149" name="Google Shape;149;p3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8"/>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38"/>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8"/>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38"/>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8"/>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38"/>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0" name="Shape 160"/>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1" name="Shape 161"/>
        <p:cNvGrpSpPr/>
        <p:nvPr/>
      </p:nvGrpSpPr>
      <p:grpSpPr>
        <a:xfrm>
          <a:off x="0" y="0"/>
          <a:ext cx="0" cy="0"/>
          <a:chOff x="0" y="0"/>
          <a:chExt cx="0" cy="0"/>
        </a:xfrm>
      </p:grpSpPr>
      <p:sp>
        <p:nvSpPr>
          <p:cNvPr id="162" name="Google Shape;162;p4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1"/>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4" name="Shape 164"/>
        <p:cNvGrpSpPr/>
        <p:nvPr/>
      </p:nvGrpSpPr>
      <p:grpSpPr>
        <a:xfrm>
          <a:off x="0" y="0"/>
          <a:ext cx="0" cy="0"/>
          <a:chOff x="0" y="0"/>
          <a:chExt cx="0" cy="0"/>
        </a:xfrm>
      </p:grpSpPr>
      <p:sp>
        <p:nvSpPr>
          <p:cNvPr id="165" name="Google Shape;165;p4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42"/>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7" name="Shape 167"/>
        <p:cNvGrpSpPr/>
        <p:nvPr/>
      </p:nvGrpSpPr>
      <p:grpSpPr>
        <a:xfrm>
          <a:off x="0" y="0"/>
          <a:ext cx="0" cy="0"/>
          <a:chOff x="0" y="0"/>
          <a:chExt cx="0" cy="0"/>
        </a:xfrm>
      </p:grpSpPr>
      <p:sp>
        <p:nvSpPr>
          <p:cNvPr id="168" name="Google Shape;168;p4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43"/>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0" name="Google Shape;170;p43"/>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sp>
        <p:nvSpPr>
          <p:cNvPr id="172" name="Google Shape;172;p4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3" name="Shape 173"/>
        <p:cNvGrpSpPr/>
        <p:nvPr/>
      </p:nvGrpSpPr>
      <p:grpSpPr>
        <a:xfrm>
          <a:off x="0" y="0"/>
          <a:ext cx="0" cy="0"/>
          <a:chOff x="0" y="0"/>
          <a:chExt cx="0" cy="0"/>
        </a:xfrm>
      </p:grpSpPr>
      <p:sp>
        <p:nvSpPr>
          <p:cNvPr id="174" name="Google Shape;174;p45"/>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5" name="Shape 175"/>
        <p:cNvGrpSpPr/>
        <p:nvPr/>
      </p:nvGrpSpPr>
      <p:grpSpPr>
        <a:xfrm>
          <a:off x="0" y="0"/>
          <a:ext cx="0" cy="0"/>
          <a:chOff x="0" y="0"/>
          <a:chExt cx="0" cy="0"/>
        </a:xfrm>
      </p:grpSpPr>
      <p:sp>
        <p:nvSpPr>
          <p:cNvPr id="176" name="Google Shape;176;p4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46"/>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8" name="Google Shape;178;p46"/>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9" name="Google Shape;179;p46"/>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0" name="Shape 180"/>
        <p:cNvGrpSpPr/>
        <p:nvPr/>
      </p:nvGrpSpPr>
      <p:grpSpPr>
        <a:xfrm>
          <a:off x="0" y="0"/>
          <a:ext cx="0" cy="0"/>
          <a:chOff x="0" y="0"/>
          <a:chExt cx="0" cy="0"/>
        </a:xfrm>
      </p:grpSpPr>
      <p:sp>
        <p:nvSpPr>
          <p:cNvPr id="181" name="Google Shape;181;p4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47"/>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3" name="Google Shape;183;p47"/>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4" name="Google Shape;184;p47"/>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5" name="Shape 185"/>
        <p:cNvGrpSpPr/>
        <p:nvPr/>
      </p:nvGrpSpPr>
      <p:grpSpPr>
        <a:xfrm>
          <a:off x="0" y="0"/>
          <a:ext cx="0" cy="0"/>
          <a:chOff x="0" y="0"/>
          <a:chExt cx="0" cy="0"/>
        </a:xfrm>
      </p:grpSpPr>
      <p:sp>
        <p:nvSpPr>
          <p:cNvPr id="186" name="Google Shape;186;p4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8"/>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8" name="Google Shape;188;p48"/>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9" name="Google Shape;189;p48"/>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0" name="Shape 190"/>
        <p:cNvGrpSpPr/>
        <p:nvPr/>
      </p:nvGrpSpPr>
      <p:grpSpPr>
        <a:xfrm>
          <a:off x="0" y="0"/>
          <a:ext cx="0" cy="0"/>
          <a:chOff x="0" y="0"/>
          <a:chExt cx="0" cy="0"/>
        </a:xfrm>
      </p:grpSpPr>
      <p:sp>
        <p:nvSpPr>
          <p:cNvPr id="191" name="Google Shape;191;p4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49"/>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3" name="Google Shape;193;p49"/>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4" name="Shape 194"/>
        <p:cNvGrpSpPr/>
        <p:nvPr/>
      </p:nvGrpSpPr>
      <p:grpSpPr>
        <a:xfrm>
          <a:off x="0" y="0"/>
          <a:ext cx="0" cy="0"/>
          <a:chOff x="0" y="0"/>
          <a:chExt cx="0" cy="0"/>
        </a:xfrm>
      </p:grpSpPr>
      <p:sp>
        <p:nvSpPr>
          <p:cNvPr id="195" name="Google Shape;195;p5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50"/>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7" name="Google Shape;197;p5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8" name="Google Shape;198;p50"/>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9" name="Google Shape;199;p50"/>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0" name="Shape 200"/>
        <p:cNvGrpSpPr/>
        <p:nvPr/>
      </p:nvGrpSpPr>
      <p:grpSpPr>
        <a:xfrm>
          <a:off x="0" y="0"/>
          <a:ext cx="0" cy="0"/>
          <a:chOff x="0" y="0"/>
          <a:chExt cx="0" cy="0"/>
        </a:xfrm>
      </p:grpSpPr>
      <p:sp>
        <p:nvSpPr>
          <p:cNvPr id="201" name="Google Shape;201;p5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51"/>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3" name="Google Shape;203;p51"/>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51"/>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5" name="Google Shape;205;p51"/>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6" name="Google Shape;206;p51"/>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7" name="Google Shape;207;p51"/>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14" name="Shape 214"/>
        <p:cNvGrpSpPr/>
        <p:nvPr/>
      </p:nvGrpSpPr>
      <p:grpSpPr>
        <a:xfrm>
          <a:off x="0" y="0"/>
          <a:ext cx="0" cy="0"/>
          <a:chOff x="0" y="0"/>
          <a:chExt cx="0" cy="0"/>
        </a:xfrm>
      </p:grpSpPr>
      <p:sp>
        <p:nvSpPr>
          <p:cNvPr id="215" name="Google Shape;215;p5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5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17" name="Shape 217"/>
        <p:cNvGrpSpPr/>
        <p:nvPr/>
      </p:nvGrpSpPr>
      <p:grpSpPr>
        <a:xfrm>
          <a:off x="0" y="0"/>
          <a:ext cx="0" cy="0"/>
          <a:chOff x="0" y="0"/>
          <a:chExt cx="0" cy="0"/>
        </a:xfrm>
      </p:grpSpPr>
      <p:sp>
        <p:nvSpPr>
          <p:cNvPr id="218" name="Google Shape;218;p5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55"/>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0" name="Shape 220"/>
        <p:cNvGrpSpPr/>
        <p:nvPr/>
      </p:nvGrpSpPr>
      <p:grpSpPr>
        <a:xfrm>
          <a:off x="0" y="0"/>
          <a:ext cx="0" cy="0"/>
          <a:chOff x="0" y="0"/>
          <a:chExt cx="0" cy="0"/>
        </a:xfrm>
      </p:grpSpPr>
      <p:sp>
        <p:nvSpPr>
          <p:cNvPr id="221" name="Google Shape;221;p5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56"/>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56"/>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 name="Shape 224"/>
        <p:cNvGrpSpPr/>
        <p:nvPr/>
      </p:nvGrpSpPr>
      <p:grpSpPr>
        <a:xfrm>
          <a:off x="0" y="0"/>
          <a:ext cx="0" cy="0"/>
          <a:chOff x="0" y="0"/>
          <a:chExt cx="0" cy="0"/>
        </a:xfrm>
      </p:grpSpPr>
      <p:sp>
        <p:nvSpPr>
          <p:cNvPr id="225" name="Google Shape;225;p5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6" name="Shape 226"/>
        <p:cNvGrpSpPr/>
        <p:nvPr/>
      </p:nvGrpSpPr>
      <p:grpSpPr>
        <a:xfrm>
          <a:off x="0" y="0"/>
          <a:ext cx="0" cy="0"/>
          <a:chOff x="0" y="0"/>
          <a:chExt cx="0" cy="0"/>
        </a:xfrm>
      </p:grpSpPr>
      <p:sp>
        <p:nvSpPr>
          <p:cNvPr id="227" name="Google Shape;227;p58"/>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28" name="Shape 228"/>
        <p:cNvGrpSpPr/>
        <p:nvPr/>
      </p:nvGrpSpPr>
      <p:grpSpPr>
        <a:xfrm>
          <a:off x="0" y="0"/>
          <a:ext cx="0" cy="0"/>
          <a:chOff x="0" y="0"/>
          <a:chExt cx="0" cy="0"/>
        </a:xfrm>
      </p:grpSpPr>
      <p:sp>
        <p:nvSpPr>
          <p:cNvPr id="229" name="Google Shape;229;p5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59"/>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59"/>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2" name="Google Shape;232;p59"/>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33" name="Shape 233"/>
        <p:cNvGrpSpPr/>
        <p:nvPr/>
      </p:nvGrpSpPr>
      <p:grpSpPr>
        <a:xfrm>
          <a:off x="0" y="0"/>
          <a:ext cx="0" cy="0"/>
          <a:chOff x="0" y="0"/>
          <a:chExt cx="0" cy="0"/>
        </a:xfrm>
      </p:grpSpPr>
      <p:sp>
        <p:nvSpPr>
          <p:cNvPr id="234" name="Google Shape;234;p6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60"/>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6" name="Google Shape;236;p6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7" name="Google Shape;237;p60"/>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38" name="Shape 238"/>
        <p:cNvGrpSpPr/>
        <p:nvPr/>
      </p:nvGrpSpPr>
      <p:grpSpPr>
        <a:xfrm>
          <a:off x="0" y="0"/>
          <a:ext cx="0" cy="0"/>
          <a:chOff x="0" y="0"/>
          <a:chExt cx="0" cy="0"/>
        </a:xfrm>
      </p:grpSpPr>
      <p:sp>
        <p:nvSpPr>
          <p:cNvPr id="239" name="Google Shape;239;p6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61"/>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1" name="Google Shape;241;p61"/>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2" name="Google Shape;242;p61"/>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43" name="Shape 243"/>
        <p:cNvGrpSpPr/>
        <p:nvPr/>
      </p:nvGrpSpPr>
      <p:grpSpPr>
        <a:xfrm>
          <a:off x="0" y="0"/>
          <a:ext cx="0" cy="0"/>
          <a:chOff x="0" y="0"/>
          <a:chExt cx="0" cy="0"/>
        </a:xfrm>
      </p:grpSpPr>
      <p:sp>
        <p:nvSpPr>
          <p:cNvPr id="244" name="Google Shape;244;p6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62"/>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6" name="Google Shape;246;p62"/>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47" name="Shape 247"/>
        <p:cNvGrpSpPr/>
        <p:nvPr/>
      </p:nvGrpSpPr>
      <p:grpSpPr>
        <a:xfrm>
          <a:off x="0" y="0"/>
          <a:ext cx="0" cy="0"/>
          <a:chOff x="0" y="0"/>
          <a:chExt cx="0" cy="0"/>
        </a:xfrm>
      </p:grpSpPr>
      <p:sp>
        <p:nvSpPr>
          <p:cNvPr id="248" name="Google Shape;248;p6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63"/>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0" name="Google Shape;250;p63"/>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1" name="Google Shape;251;p63"/>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2" name="Google Shape;252;p63"/>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53" name="Shape 253"/>
        <p:cNvGrpSpPr/>
        <p:nvPr/>
      </p:nvGrpSpPr>
      <p:grpSpPr>
        <a:xfrm>
          <a:off x="0" y="0"/>
          <a:ext cx="0" cy="0"/>
          <a:chOff x="0" y="0"/>
          <a:chExt cx="0" cy="0"/>
        </a:xfrm>
      </p:grpSpPr>
      <p:sp>
        <p:nvSpPr>
          <p:cNvPr id="254" name="Google Shape;254;p6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64"/>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6" name="Google Shape;256;p64"/>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7" name="Google Shape;257;p64"/>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8" name="Google Shape;258;p64"/>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9" name="Google Shape;259;p64"/>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0" name="Google Shape;260;p64"/>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4" name="Shape 264"/>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65" name="Shape 265"/>
        <p:cNvGrpSpPr/>
        <p:nvPr/>
      </p:nvGrpSpPr>
      <p:grpSpPr>
        <a:xfrm>
          <a:off x="0" y="0"/>
          <a:ext cx="0" cy="0"/>
          <a:chOff x="0" y="0"/>
          <a:chExt cx="0" cy="0"/>
        </a:xfrm>
      </p:grpSpPr>
      <p:sp>
        <p:nvSpPr>
          <p:cNvPr id="266" name="Google Shape;266;p6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67"/>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68" name="Shape 268"/>
        <p:cNvGrpSpPr/>
        <p:nvPr/>
      </p:nvGrpSpPr>
      <p:grpSpPr>
        <a:xfrm>
          <a:off x="0" y="0"/>
          <a:ext cx="0" cy="0"/>
          <a:chOff x="0" y="0"/>
          <a:chExt cx="0" cy="0"/>
        </a:xfrm>
      </p:grpSpPr>
      <p:sp>
        <p:nvSpPr>
          <p:cNvPr id="269" name="Google Shape;269;p6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68"/>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71" name="Shape 271"/>
        <p:cNvGrpSpPr/>
        <p:nvPr/>
      </p:nvGrpSpPr>
      <p:grpSpPr>
        <a:xfrm>
          <a:off x="0" y="0"/>
          <a:ext cx="0" cy="0"/>
          <a:chOff x="0" y="0"/>
          <a:chExt cx="0" cy="0"/>
        </a:xfrm>
      </p:grpSpPr>
      <p:sp>
        <p:nvSpPr>
          <p:cNvPr id="272" name="Google Shape;272;p6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69"/>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4" name="Google Shape;274;p69"/>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sp>
        <p:nvSpPr>
          <p:cNvPr id="276" name="Google Shape;276;p7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77" name="Shape 277"/>
        <p:cNvGrpSpPr/>
        <p:nvPr/>
      </p:nvGrpSpPr>
      <p:grpSpPr>
        <a:xfrm>
          <a:off x="0" y="0"/>
          <a:ext cx="0" cy="0"/>
          <a:chOff x="0" y="0"/>
          <a:chExt cx="0" cy="0"/>
        </a:xfrm>
      </p:grpSpPr>
      <p:sp>
        <p:nvSpPr>
          <p:cNvPr id="278" name="Google Shape;278;p71"/>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9" name="Shape 279"/>
        <p:cNvGrpSpPr/>
        <p:nvPr/>
      </p:nvGrpSpPr>
      <p:grpSpPr>
        <a:xfrm>
          <a:off x="0" y="0"/>
          <a:ext cx="0" cy="0"/>
          <a:chOff x="0" y="0"/>
          <a:chExt cx="0" cy="0"/>
        </a:xfrm>
      </p:grpSpPr>
      <p:sp>
        <p:nvSpPr>
          <p:cNvPr id="280" name="Google Shape;280;p7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72"/>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2" name="Google Shape;282;p72"/>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3" name="Google Shape;283;p72"/>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84" name="Shape 284"/>
        <p:cNvGrpSpPr/>
        <p:nvPr/>
      </p:nvGrpSpPr>
      <p:grpSpPr>
        <a:xfrm>
          <a:off x="0" y="0"/>
          <a:ext cx="0" cy="0"/>
          <a:chOff x="0" y="0"/>
          <a:chExt cx="0" cy="0"/>
        </a:xfrm>
      </p:grpSpPr>
      <p:sp>
        <p:nvSpPr>
          <p:cNvPr id="285" name="Google Shape;285;p7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73"/>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7" name="Google Shape;287;p73"/>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8" name="Google Shape;288;p73"/>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89" name="Shape 289"/>
        <p:cNvGrpSpPr/>
        <p:nvPr/>
      </p:nvGrpSpPr>
      <p:grpSpPr>
        <a:xfrm>
          <a:off x="0" y="0"/>
          <a:ext cx="0" cy="0"/>
          <a:chOff x="0" y="0"/>
          <a:chExt cx="0" cy="0"/>
        </a:xfrm>
      </p:grpSpPr>
      <p:sp>
        <p:nvSpPr>
          <p:cNvPr id="290" name="Google Shape;290;p7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74"/>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2" name="Google Shape;292;p74"/>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3" name="Google Shape;293;p74"/>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94" name="Shape 294"/>
        <p:cNvGrpSpPr/>
        <p:nvPr/>
      </p:nvGrpSpPr>
      <p:grpSpPr>
        <a:xfrm>
          <a:off x="0" y="0"/>
          <a:ext cx="0" cy="0"/>
          <a:chOff x="0" y="0"/>
          <a:chExt cx="0" cy="0"/>
        </a:xfrm>
      </p:grpSpPr>
      <p:sp>
        <p:nvSpPr>
          <p:cNvPr id="295" name="Google Shape;295;p7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75"/>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7" name="Google Shape;297;p75"/>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98" name="Shape 298"/>
        <p:cNvGrpSpPr/>
        <p:nvPr/>
      </p:nvGrpSpPr>
      <p:grpSpPr>
        <a:xfrm>
          <a:off x="0" y="0"/>
          <a:ext cx="0" cy="0"/>
          <a:chOff x="0" y="0"/>
          <a:chExt cx="0" cy="0"/>
        </a:xfrm>
      </p:grpSpPr>
      <p:sp>
        <p:nvSpPr>
          <p:cNvPr id="299" name="Google Shape;299;p7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 name="Google Shape;300;p76"/>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1" name="Google Shape;301;p76"/>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2" name="Google Shape;302;p76"/>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3" name="Google Shape;303;p76"/>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04" name="Shape 304"/>
        <p:cNvGrpSpPr/>
        <p:nvPr/>
      </p:nvGrpSpPr>
      <p:grpSpPr>
        <a:xfrm>
          <a:off x="0" y="0"/>
          <a:ext cx="0" cy="0"/>
          <a:chOff x="0" y="0"/>
          <a:chExt cx="0" cy="0"/>
        </a:xfrm>
      </p:grpSpPr>
      <p:sp>
        <p:nvSpPr>
          <p:cNvPr id="305" name="Google Shape;305;p7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77"/>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7" name="Google Shape;307;p77"/>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8" name="Google Shape;308;p77"/>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9" name="Google Shape;309;p77"/>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0" name="Google Shape;310;p77"/>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1" name="Google Shape;311;p77"/>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5" name="Shape 315"/>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16" name="Shape 316"/>
        <p:cNvGrpSpPr/>
        <p:nvPr/>
      </p:nvGrpSpPr>
      <p:grpSpPr>
        <a:xfrm>
          <a:off x="0" y="0"/>
          <a:ext cx="0" cy="0"/>
          <a:chOff x="0" y="0"/>
          <a:chExt cx="0" cy="0"/>
        </a:xfrm>
      </p:grpSpPr>
      <p:sp>
        <p:nvSpPr>
          <p:cNvPr id="317" name="Google Shape;317;p8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80"/>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19" name="Shape 319"/>
        <p:cNvGrpSpPr/>
        <p:nvPr/>
      </p:nvGrpSpPr>
      <p:grpSpPr>
        <a:xfrm>
          <a:off x="0" y="0"/>
          <a:ext cx="0" cy="0"/>
          <a:chOff x="0" y="0"/>
          <a:chExt cx="0" cy="0"/>
        </a:xfrm>
      </p:grpSpPr>
      <p:sp>
        <p:nvSpPr>
          <p:cNvPr id="320" name="Google Shape;320;p8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81"/>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22" name="Shape 322"/>
        <p:cNvGrpSpPr/>
        <p:nvPr/>
      </p:nvGrpSpPr>
      <p:grpSpPr>
        <a:xfrm>
          <a:off x="0" y="0"/>
          <a:ext cx="0" cy="0"/>
          <a:chOff x="0" y="0"/>
          <a:chExt cx="0" cy="0"/>
        </a:xfrm>
      </p:grpSpPr>
      <p:sp>
        <p:nvSpPr>
          <p:cNvPr id="323" name="Google Shape;323;p8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82"/>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5" name="Google Shape;325;p82"/>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 name="Shape 326"/>
        <p:cNvGrpSpPr/>
        <p:nvPr/>
      </p:nvGrpSpPr>
      <p:grpSpPr>
        <a:xfrm>
          <a:off x="0" y="0"/>
          <a:ext cx="0" cy="0"/>
          <a:chOff x="0" y="0"/>
          <a:chExt cx="0" cy="0"/>
        </a:xfrm>
      </p:grpSpPr>
      <p:sp>
        <p:nvSpPr>
          <p:cNvPr id="327" name="Google Shape;327;p8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28" name="Shape 328"/>
        <p:cNvGrpSpPr/>
        <p:nvPr/>
      </p:nvGrpSpPr>
      <p:grpSpPr>
        <a:xfrm>
          <a:off x="0" y="0"/>
          <a:ext cx="0" cy="0"/>
          <a:chOff x="0" y="0"/>
          <a:chExt cx="0" cy="0"/>
        </a:xfrm>
      </p:grpSpPr>
      <p:sp>
        <p:nvSpPr>
          <p:cNvPr id="329" name="Google Shape;329;p84"/>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30" name="Shape 330"/>
        <p:cNvGrpSpPr/>
        <p:nvPr/>
      </p:nvGrpSpPr>
      <p:grpSpPr>
        <a:xfrm>
          <a:off x="0" y="0"/>
          <a:ext cx="0" cy="0"/>
          <a:chOff x="0" y="0"/>
          <a:chExt cx="0" cy="0"/>
        </a:xfrm>
      </p:grpSpPr>
      <p:sp>
        <p:nvSpPr>
          <p:cNvPr id="331" name="Google Shape;331;p8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85"/>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3" name="Google Shape;333;p85"/>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4" name="Google Shape;334;p85"/>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35" name="Shape 335"/>
        <p:cNvGrpSpPr/>
        <p:nvPr/>
      </p:nvGrpSpPr>
      <p:grpSpPr>
        <a:xfrm>
          <a:off x="0" y="0"/>
          <a:ext cx="0" cy="0"/>
          <a:chOff x="0" y="0"/>
          <a:chExt cx="0" cy="0"/>
        </a:xfrm>
      </p:grpSpPr>
      <p:sp>
        <p:nvSpPr>
          <p:cNvPr id="336" name="Google Shape;336;p8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86"/>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8" name="Google Shape;338;p86"/>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9" name="Google Shape;339;p86"/>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0" name="Shape 340"/>
        <p:cNvGrpSpPr/>
        <p:nvPr/>
      </p:nvGrpSpPr>
      <p:grpSpPr>
        <a:xfrm>
          <a:off x="0" y="0"/>
          <a:ext cx="0" cy="0"/>
          <a:chOff x="0" y="0"/>
          <a:chExt cx="0" cy="0"/>
        </a:xfrm>
      </p:grpSpPr>
      <p:sp>
        <p:nvSpPr>
          <p:cNvPr id="341" name="Google Shape;341;p87"/>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87"/>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3" name="Google Shape;343;p87"/>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4" name="Google Shape;344;p87"/>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45" name="Shape 345"/>
        <p:cNvGrpSpPr/>
        <p:nvPr/>
      </p:nvGrpSpPr>
      <p:grpSpPr>
        <a:xfrm>
          <a:off x="0" y="0"/>
          <a:ext cx="0" cy="0"/>
          <a:chOff x="0" y="0"/>
          <a:chExt cx="0" cy="0"/>
        </a:xfrm>
      </p:grpSpPr>
      <p:sp>
        <p:nvSpPr>
          <p:cNvPr id="346" name="Google Shape;346;p8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88"/>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8" name="Google Shape;348;p88"/>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49" name="Shape 349"/>
        <p:cNvGrpSpPr/>
        <p:nvPr/>
      </p:nvGrpSpPr>
      <p:grpSpPr>
        <a:xfrm>
          <a:off x="0" y="0"/>
          <a:ext cx="0" cy="0"/>
          <a:chOff x="0" y="0"/>
          <a:chExt cx="0" cy="0"/>
        </a:xfrm>
      </p:grpSpPr>
      <p:sp>
        <p:nvSpPr>
          <p:cNvPr id="350" name="Google Shape;350;p8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89"/>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2" name="Google Shape;352;p89"/>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3" name="Google Shape;353;p89"/>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4" name="Google Shape;354;p89"/>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55" name="Shape 355"/>
        <p:cNvGrpSpPr/>
        <p:nvPr/>
      </p:nvGrpSpPr>
      <p:grpSpPr>
        <a:xfrm>
          <a:off x="0" y="0"/>
          <a:ext cx="0" cy="0"/>
          <a:chOff x="0" y="0"/>
          <a:chExt cx="0" cy="0"/>
        </a:xfrm>
      </p:grpSpPr>
      <p:sp>
        <p:nvSpPr>
          <p:cNvPr id="356" name="Google Shape;356;p9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90"/>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8" name="Google Shape;358;p90"/>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9" name="Google Shape;359;p90"/>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0" name="Google Shape;360;p90"/>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1" name="Google Shape;361;p90"/>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2" name="Google Shape;362;p90"/>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71" name="Shape 371"/>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72" name="Shape 372"/>
        <p:cNvGrpSpPr/>
        <p:nvPr/>
      </p:nvGrpSpPr>
      <p:grpSpPr>
        <a:xfrm>
          <a:off x="0" y="0"/>
          <a:ext cx="0" cy="0"/>
          <a:chOff x="0" y="0"/>
          <a:chExt cx="0" cy="0"/>
        </a:xfrm>
      </p:grpSpPr>
      <p:sp>
        <p:nvSpPr>
          <p:cNvPr id="373" name="Google Shape;373;p9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93"/>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75" name="Shape 375"/>
        <p:cNvGrpSpPr/>
        <p:nvPr/>
      </p:nvGrpSpPr>
      <p:grpSpPr>
        <a:xfrm>
          <a:off x="0" y="0"/>
          <a:ext cx="0" cy="0"/>
          <a:chOff x="0" y="0"/>
          <a:chExt cx="0" cy="0"/>
        </a:xfrm>
      </p:grpSpPr>
      <p:sp>
        <p:nvSpPr>
          <p:cNvPr id="376" name="Google Shape;376;p94"/>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 name="Google Shape;377;p94"/>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78" name="Shape 378"/>
        <p:cNvGrpSpPr/>
        <p:nvPr/>
      </p:nvGrpSpPr>
      <p:grpSpPr>
        <a:xfrm>
          <a:off x="0" y="0"/>
          <a:ext cx="0" cy="0"/>
          <a:chOff x="0" y="0"/>
          <a:chExt cx="0" cy="0"/>
        </a:xfrm>
      </p:grpSpPr>
      <p:sp>
        <p:nvSpPr>
          <p:cNvPr id="379" name="Google Shape;379;p95"/>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 name="Google Shape;380;p95"/>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1" name="Google Shape;381;p95"/>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2" name="Shape 382"/>
        <p:cNvGrpSpPr/>
        <p:nvPr/>
      </p:nvGrpSpPr>
      <p:grpSpPr>
        <a:xfrm>
          <a:off x="0" y="0"/>
          <a:ext cx="0" cy="0"/>
          <a:chOff x="0" y="0"/>
          <a:chExt cx="0" cy="0"/>
        </a:xfrm>
      </p:grpSpPr>
      <p:sp>
        <p:nvSpPr>
          <p:cNvPr id="383" name="Google Shape;383;p96"/>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84" name="Shape 384"/>
        <p:cNvGrpSpPr/>
        <p:nvPr/>
      </p:nvGrpSpPr>
      <p:grpSpPr>
        <a:xfrm>
          <a:off x="0" y="0"/>
          <a:ext cx="0" cy="0"/>
          <a:chOff x="0" y="0"/>
          <a:chExt cx="0" cy="0"/>
        </a:xfrm>
      </p:grpSpPr>
      <p:sp>
        <p:nvSpPr>
          <p:cNvPr id="385" name="Google Shape;385;p97"/>
          <p:cNvSpPr txBox="1"/>
          <p:nvPr>
            <p:ph idx="1" type="subTitle"/>
          </p:nvPr>
        </p:nvSpPr>
        <p:spPr>
          <a:xfrm>
            <a:off x="1786320" y="1895040"/>
            <a:ext cx="5938560" cy="563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86" name="Shape 386"/>
        <p:cNvGrpSpPr/>
        <p:nvPr/>
      </p:nvGrpSpPr>
      <p:grpSpPr>
        <a:xfrm>
          <a:off x="0" y="0"/>
          <a:ext cx="0" cy="0"/>
          <a:chOff x="0" y="0"/>
          <a:chExt cx="0" cy="0"/>
        </a:xfrm>
      </p:grpSpPr>
      <p:sp>
        <p:nvSpPr>
          <p:cNvPr id="387" name="Google Shape;387;p9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 name="Google Shape;388;p98"/>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9" name="Google Shape;389;p98"/>
          <p:cNvSpPr txBox="1"/>
          <p:nvPr>
            <p:ph idx="2" type="body"/>
          </p:nvPr>
        </p:nvSpPr>
        <p:spPr>
          <a:xfrm>
            <a:off x="467424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0" name="Google Shape;390;p98"/>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91" name="Shape 391"/>
        <p:cNvGrpSpPr/>
        <p:nvPr/>
      </p:nvGrpSpPr>
      <p:grpSpPr>
        <a:xfrm>
          <a:off x="0" y="0"/>
          <a:ext cx="0" cy="0"/>
          <a:chOff x="0" y="0"/>
          <a:chExt cx="0" cy="0"/>
        </a:xfrm>
      </p:grpSpPr>
      <p:sp>
        <p:nvSpPr>
          <p:cNvPr id="392" name="Google Shape;392;p99"/>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99"/>
          <p:cNvSpPr txBox="1"/>
          <p:nvPr>
            <p:ph idx="1" type="body"/>
          </p:nvPr>
        </p:nvSpPr>
        <p:spPr>
          <a:xfrm>
            <a:off x="457200" y="1203480"/>
            <a:ext cx="4015800" cy="29829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4" name="Google Shape;394;p99"/>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5" name="Google Shape;395;p99"/>
          <p:cNvSpPr txBox="1"/>
          <p:nvPr>
            <p:ph idx="3"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96" name="Shape 396"/>
        <p:cNvGrpSpPr/>
        <p:nvPr/>
      </p:nvGrpSpPr>
      <p:grpSpPr>
        <a:xfrm>
          <a:off x="0" y="0"/>
          <a:ext cx="0" cy="0"/>
          <a:chOff x="0" y="0"/>
          <a:chExt cx="0" cy="0"/>
        </a:xfrm>
      </p:grpSpPr>
      <p:sp>
        <p:nvSpPr>
          <p:cNvPr id="397" name="Google Shape;397;p100"/>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100"/>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9" name="Google Shape;399;p100"/>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0" name="Google Shape;400;p100"/>
          <p:cNvSpPr txBox="1"/>
          <p:nvPr>
            <p:ph idx="3"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01" name="Shape 401"/>
        <p:cNvGrpSpPr/>
        <p:nvPr/>
      </p:nvGrpSpPr>
      <p:grpSpPr>
        <a:xfrm>
          <a:off x="0" y="0"/>
          <a:ext cx="0" cy="0"/>
          <a:chOff x="0" y="0"/>
          <a:chExt cx="0" cy="0"/>
        </a:xfrm>
      </p:grpSpPr>
      <p:sp>
        <p:nvSpPr>
          <p:cNvPr id="402" name="Google Shape;402;p101"/>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3" name="Google Shape;403;p101"/>
          <p:cNvSpPr txBox="1"/>
          <p:nvPr>
            <p:ph idx="1" type="body"/>
          </p:nvPr>
        </p:nvSpPr>
        <p:spPr>
          <a:xfrm>
            <a:off x="457200" y="120348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4" name="Google Shape;404;p101"/>
          <p:cNvSpPr txBox="1"/>
          <p:nvPr>
            <p:ph idx="2" type="body"/>
          </p:nvPr>
        </p:nvSpPr>
        <p:spPr>
          <a:xfrm>
            <a:off x="457200" y="2761920"/>
            <a:ext cx="822924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05" name="Shape 405"/>
        <p:cNvGrpSpPr/>
        <p:nvPr/>
      </p:nvGrpSpPr>
      <p:grpSpPr>
        <a:xfrm>
          <a:off x="0" y="0"/>
          <a:ext cx="0" cy="0"/>
          <a:chOff x="0" y="0"/>
          <a:chExt cx="0" cy="0"/>
        </a:xfrm>
      </p:grpSpPr>
      <p:sp>
        <p:nvSpPr>
          <p:cNvPr id="406" name="Google Shape;406;p102"/>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 name="Google Shape;407;p102"/>
          <p:cNvSpPr txBox="1"/>
          <p:nvPr>
            <p:ph idx="1" type="body"/>
          </p:nvPr>
        </p:nvSpPr>
        <p:spPr>
          <a:xfrm>
            <a:off x="45720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8" name="Google Shape;408;p102"/>
          <p:cNvSpPr txBox="1"/>
          <p:nvPr>
            <p:ph idx="2" type="body"/>
          </p:nvPr>
        </p:nvSpPr>
        <p:spPr>
          <a:xfrm>
            <a:off x="4674240" y="120348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9" name="Google Shape;409;p102"/>
          <p:cNvSpPr txBox="1"/>
          <p:nvPr>
            <p:ph idx="3" type="body"/>
          </p:nvPr>
        </p:nvSpPr>
        <p:spPr>
          <a:xfrm>
            <a:off x="45720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0" name="Google Shape;410;p102"/>
          <p:cNvSpPr txBox="1"/>
          <p:nvPr>
            <p:ph idx="4" type="body"/>
          </p:nvPr>
        </p:nvSpPr>
        <p:spPr>
          <a:xfrm>
            <a:off x="4674240" y="2761920"/>
            <a:ext cx="40158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11" name="Shape 411"/>
        <p:cNvGrpSpPr/>
        <p:nvPr/>
      </p:nvGrpSpPr>
      <p:grpSpPr>
        <a:xfrm>
          <a:off x="0" y="0"/>
          <a:ext cx="0" cy="0"/>
          <a:chOff x="0" y="0"/>
          <a:chExt cx="0" cy="0"/>
        </a:xfrm>
      </p:grpSpPr>
      <p:sp>
        <p:nvSpPr>
          <p:cNvPr id="412" name="Google Shape;412;p103"/>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103"/>
          <p:cNvSpPr txBox="1"/>
          <p:nvPr>
            <p:ph idx="1" type="body"/>
          </p:nvPr>
        </p:nvSpPr>
        <p:spPr>
          <a:xfrm>
            <a:off x="45720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4" name="Google Shape;414;p103"/>
          <p:cNvSpPr txBox="1"/>
          <p:nvPr>
            <p:ph idx="2" type="body"/>
          </p:nvPr>
        </p:nvSpPr>
        <p:spPr>
          <a:xfrm>
            <a:off x="323964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5" name="Google Shape;415;p103"/>
          <p:cNvSpPr txBox="1"/>
          <p:nvPr>
            <p:ph idx="3" type="body"/>
          </p:nvPr>
        </p:nvSpPr>
        <p:spPr>
          <a:xfrm>
            <a:off x="6022080" y="120348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6" name="Google Shape;416;p103"/>
          <p:cNvSpPr txBox="1"/>
          <p:nvPr>
            <p:ph idx="4" type="body"/>
          </p:nvPr>
        </p:nvSpPr>
        <p:spPr>
          <a:xfrm>
            <a:off x="45720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7" name="Google Shape;417;p103"/>
          <p:cNvSpPr txBox="1"/>
          <p:nvPr>
            <p:ph idx="5" type="body"/>
          </p:nvPr>
        </p:nvSpPr>
        <p:spPr>
          <a:xfrm>
            <a:off x="323964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8" name="Google Shape;418;p103"/>
          <p:cNvSpPr txBox="1"/>
          <p:nvPr>
            <p:ph idx="6" type="body"/>
          </p:nvPr>
        </p:nvSpPr>
        <p:spPr>
          <a:xfrm>
            <a:off x="6022080" y="2761920"/>
            <a:ext cx="2649600" cy="1422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19" name="Shape 419"/>
        <p:cNvGrpSpPr/>
        <p:nvPr/>
      </p:nvGrpSpPr>
      <p:grpSpPr>
        <a:xfrm>
          <a:off x="0" y="0"/>
          <a:ext cx="0" cy="0"/>
          <a:chOff x="0" y="0"/>
          <a:chExt cx="0" cy="0"/>
        </a:xfrm>
      </p:grpSpPr>
      <p:sp>
        <p:nvSpPr>
          <p:cNvPr id="420" name="Google Shape;420;p104"/>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1" name="Google Shape;421;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422" name="Google Shape;422;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423" name="Shape 423"/>
        <p:cNvGrpSpPr/>
        <p:nvPr/>
      </p:nvGrpSpPr>
      <p:grpSpPr>
        <a:xfrm>
          <a:off x="0" y="0"/>
          <a:ext cx="0" cy="0"/>
          <a:chOff x="0" y="0"/>
          <a:chExt cx="0" cy="0"/>
        </a:xfrm>
      </p:grpSpPr>
      <p:sp>
        <p:nvSpPr>
          <p:cNvPr id="424" name="Google Shape;424;p10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5" name="Google Shape;425;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426" name="Google Shape;426;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4" name="Shape 434"/>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5" name="Shape 435"/>
        <p:cNvGrpSpPr/>
        <p:nvPr/>
      </p:nvGrpSpPr>
      <p:grpSpPr>
        <a:xfrm>
          <a:off x="0" y="0"/>
          <a:ext cx="0" cy="0"/>
          <a:chOff x="0" y="0"/>
          <a:chExt cx="0" cy="0"/>
        </a:xfrm>
      </p:grpSpPr>
      <p:sp>
        <p:nvSpPr>
          <p:cNvPr id="436" name="Google Shape;436;p108"/>
          <p:cNvSpPr txBox="1"/>
          <p:nvPr>
            <p:ph type="title"/>
          </p:nvPr>
        </p:nvSpPr>
        <p:spPr>
          <a:xfrm>
            <a:off x="1786320" y="1895040"/>
            <a:ext cx="5938560" cy="1214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108"/>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5" Type="http://schemas.openxmlformats.org/officeDocument/2006/relationships/theme" Target="../theme/theme7.xml"/><Relationship Id="rId14" Type="http://schemas.openxmlformats.org/officeDocument/2006/relationships/slideLayout" Target="../slideLayouts/slideLayout12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3" Type="http://schemas.openxmlformats.org/officeDocument/2006/relationships/theme" Target="../theme/theme4.xml"/><Relationship Id="rId12" Type="http://schemas.openxmlformats.org/officeDocument/2006/relationships/slideLayout" Target="../slideLayouts/slideLayout133.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42.xml"/><Relationship Id="rId10" Type="http://schemas.openxmlformats.org/officeDocument/2006/relationships/slideLayout" Target="../slideLayouts/slideLayout141.xml"/><Relationship Id="rId13" Type="http://schemas.openxmlformats.org/officeDocument/2006/relationships/slideLayout" Target="../slideLayouts/slideLayout144.xml"/><Relationship Id="rId12" Type="http://schemas.openxmlformats.org/officeDocument/2006/relationships/slideLayout" Target="../slideLayouts/slideLayout143.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134.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5" Type="http://schemas.openxmlformats.org/officeDocument/2006/relationships/theme" Target="../theme/theme6.xml"/><Relationship Id="rId14" Type="http://schemas.openxmlformats.org/officeDocument/2006/relationships/slideLayout" Target="../slideLayouts/slideLayout14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5" Type="http://schemas.openxmlformats.org/officeDocument/2006/relationships/theme" Target="../theme/theme1.xml"/><Relationship Id="rId14" Type="http://schemas.openxmlformats.org/officeDocument/2006/relationships/slideLayout" Target="../slideLayouts/slideLayout15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6.xml"/><Relationship Id="rId10" Type="http://schemas.openxmlformats.org/officeDocument/2006/relationships/slideLayout" Target="../slideLayouts/slideLayout165.xml"/><Relationship Id="rId13" Type="http://schemas.openxmlformats.org/officeDocument/2006/relationships/slideLayout" Target="../slideLayouts/slideLayout168.xml"/><Relationship Id="rId12" Type="http://schemas.openxmlformats.org/officeDocument/2006/relationships/slideLayout" Target="../slideLayouts/slideLayout167.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158.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5" Type="http://schemas.openxmlformats.org/officeDocument/2006/relationships/theme" Target="../theme/theme16.xml"/><Relationship Id="rId14" Type="http://schemas.openxmlformats.org/officeDocument/2006/relationships/slideLayout" Target="../slideLayouts/slideLayout16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20" Type="http://schemas.openxmlformats.org/officeDocument/2006/relationships/theme" Target="../theme/theme14.xml"/><Relationship Id="rId11" Type="http://schemas.openxmlformats.org/officeDocument/2006/relationships/slideLayout" Target="../slideLayouts/slideLayout173.xml"/><Relationship Id="rId10" Type="http://schemas.openxmlformats.org/officeDocument/2006/relationships/slideLayout" Target="../slideLayouts/slideLayout172.xml"/><Relationship Id="rId13" Type="http://schemas.openxmlformats.org/officeDocument/2006/relationships/slideLayout" Target="../slideLayouts/slideLayout175.xml"/><Relationship Id="rId12" Type="http://schemas.openxmlformats.org/officeDocument/2006/relationships/slideLayout" Target="../slideLayouts/slideLayout174.xml"/><Relationship Id="rId1" Type="http://schemas.openxmlformats.org/officeDocument/2006/relationships/image" Target="../media/image15.png"/><Relationship Id="rId2" Type="http://schemas.openxmlformats.org/officeDocument/2006/relationships/image" Target="../media/image6.png"/><Relationship Id="rId3"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slideLayout" Target="../slideLayouts/slideLayout171.xml"/><Relationship Id="rId15" Type="http://schemas.openxmlformats.org/officeDocument/2006/relationships/slideLayout" Target="../slideLayouts/slideLayout177.xml"/><Relationship Id="rId14" Type="http://schemas.openxmlformats.org/officeDocument/2006/relationships/slideLayout" Target="../slideLayouts/slideLayout176.xml"/><Relationship Id="rId17" Type="http://schemas.openxmlformats.org/officeDocument/2006/relationships/slideLayout" Target="../slideLayouts/slideLayout179.xml"/><Relationship Id="rId16" Type="http://schemas.openxmlformats.org/officeDocument/2006/relationships/slideLayout" Target="../slideLayouts/slideLayout178.xml"/><Relationship Id="rId5" Type="http://schemas.openxmlformats.org/officeDocument/2006/relationships/image" Target="../media/image9.png"/><Relationship Id="rId19" Type="http://schemas.openxmlformats.org/officeDocument/2006/relationships/slideLayout" Target="../slideLayouts/slideLayout181.xml"/><Relationship Id="rId6" Type="http://schemas.openxmlformats.org/officeDocument/2006/relationships/image" Target="../media/image8.png"/><Relationship Id="rId18" Type="http://schemas.openxmlformats.org/officeDocument/2006/relationships/slideLayout" Target="../slideLayouts/slideLayout180.xml"/><Relationship Id="rId7" Type="http://schemas.openxmlformats.org/officeDocument/2006/relationships/image" Target="../media/image12.png"/><Relationship Id="rId8" Type="http://schemas.openxmlformats.org/officeDocument/2006/relationships/slideLayout" Target="../slideLayouts/slideLayout170.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90.xml"/><Relationship Id="rId10" Type="http://schemas.openxmlformats.org/officeDocument/2006/relationships/slideLayout" Target="../slideLayouts/slideLayout189.xml"/><Relationship Id="rId13" Type="http://schemas.openxmlformats.org/officeDocument/2006/relationships/slideLayout" Target="../slideLayouts/slideLayout192.xml"/><Relationship Id="rId12" Type="http://schemas.openxmlformats.org/officeDocument/2006/relationships/slideLayout" Target="../slideLayouts/slideLayout191.xml"/><Relationship Id="rId1" Type="http://schemas.openxmlformats.org/officeDocument/2006/relationships/image" Target="../media/image13.png"/><Relationship Id="rId2" Type="http://schemas.openxmlformats.org/officeDocument/2006/relationships/image" Target="../media/image11.png"/><Relationship Id="rId3" Type="http://schemas.openxmlformats.org/officeDocument/2006/relationships/slideLayout" Target="../slideLayouts/slideLayout182.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5" Type="http://schemas.openxmlformats.org/officeDocument/2006/relationships/theme" Target="../theme/theme17.xml"/><Relationship Id="rId14" Type="http://schemas.openxmlformats.org/officeDocument/2006/relationships/slideLayout" Target="../slideLayouts/slideLayout19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203.xml"/><Relationship Id="rId10" Type="http://schemas.openxmlformats.org/officeDocument/2006/relationships/slideLayout" Target="../slideLayouts/slideLayout202.xml"/><Relationship Id="rId13" Type="http://schemas.openxmlformats.org/officeDocument/2006/relationships/theme" Target="../theme/theme3.xml"/><Relationship Id="rId12" Type="http://schemas.openxmlformats.org/officeDocument/2006/relationships/slideLayout" Target="../slideLayouts/slideLayout204.xml"/><Relationship Id="rId1" Type="http://schemas.openxmlformats.org/officeDocument/2006/relationships/image" Target="../media/image13.png"/><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6" Type="http://schemas.openxmlformats.org/officeDocument/2006/relationships/theme" Target="../theme/theme18.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image" Target="../media/image5.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1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5" Type="http://schemas.openxmlformats.org/officeDocument/2006/relationships/theme" Target="../theme/theme15.xml"/><Relationship Id="rId14" Type="http://schemas.openxmlformats.org/officeDocument/2006/relationships/slideLayout" Target="../slideLayouts/slideLayout5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 Type="http://schemas.openxmlformats.org/officeDocument/2006/relationships/image" Target="../media/image1.pn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9.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theme" Target="../theme/theme10.xml"/><Relationship Id="rId12" Type="http://schemas.openxmlformats.org/officeDocument/2006/relationships/slideLayout" Target="../slideLayouts/slideLayout83.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2.xml"/><Relationship Id="rId10" Type="http://schemas.openxmlformats.org/officeDocument/2006/relationships/slideLayout" Target="../slideLayouts/slideLayout91.xml"/><Relationship Id="rId13" Type="http://schemas.openxmlformats.org/officeDocument/2006/relationships/slideLayout" Target="../slideLayouts/slideLayout94.xml"/><Relationship Id="rId12" Type="http://schemas.openxmlformats.org/officeDocument/2006/relationships/slideLayout" Target="../slideLayouts/slideLayout93.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5" Type="http://schemas.openxmlformats.org/officeDocument/2006/relationships/slideLayout" Target="../slideLayouts/slideLayout96.xml"/><Relationship Id="rId14" Type="http://schemas.openxmlformats.org/officeDocument/2006/relationships/slideLayout" Target="../slideLayouts/slideLayout95.xml"/><Relationship Id="rId17" Type="http://schemas.openxmlformats.org/officeDocument/2006/relationships/theme" Target="../theme/theme5.xml"/><Relationship Id="rId16" Type="http://schemas.openxmlformats.org/officeDocument/2006/relationships/slideLayout" Target="../slideLayouts/slideLayout97.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 Type="http://schemas.openxmlformats.org/officeDocument/2006/relationships/image" Target="../media/image5.png"/><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theme" Target="../theme/theme12.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82" name="Shape 482"/>
        <p:cNvGrpSpPr/>
        <p:nvPr/>
      </p:nvGrpSpPr>
      <p:grpSpPr>
        <a:xfrm>
          <a:off x="0" y="0"/>
          <a:ext cx="0" cy="0"/>
          <a:chOff x="0" y="0"/>
          <a:chExt cx="0" cy="0"/>
        </a:xfrm>
      </p:grpSpPr>
      <p:pic>
        <p:nvPicPr>
          <p:cNvPr descr="logo_interior_black.png" id="483" name="Google Shape;483;p119"/>
          <p:cNvPicPr preferRelativeResize="0"/>
          <p:nvPr/>
        </p:nvPicPr>
        <p:blipFill rotWithShape="1">
          <a:blip r:embed="rId2">
            <a:alphaModFix/>
          </a:blip>
          <a:srcRect b="384" l="0" r="0" t="385"/>
          <a:stretch/>
        </p:blipFill>
        <p:spPr>
          <a:xfrm>
            <a:off x="8327520" y="4819680"/>
            <a:ext cx="654480" cy="208800"/>
          </a:xfrm>
          <a:prstGeom prst="rect">
            <a:avLst/>
          </a:prstGeom>
          <a:noFill/>
          <a:ln>
            <a:noFill/>
          </a:ln>
        </p:spPr>
      </p:pic>
      <p:sp>
        <p:nvSpPr>
          <p:cNvPr id="484" name="Google Shape;484;p119"/>
          <p:cNvSpPr txBox="1"/>
          <p:nvPr>
            <p:ph idx="12" type="sldNum"/>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sp>
        <p:nvSpPr>
          <p:cNvPr id="485" name="Google Shape;485;p119"/>
          <p:cNvSpPr txBox="1"/>
          <p:nvPr>
            <p:ph idx="1" type="body"/>
          </p:nvPr>
        </p:nvSpPr>
        <p:spPr>
          <a:xfrm>
            <a:off x="826560" y="3909600"/>
            <a:ext cx="7490520" cy="39312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86" name="Google Shape;486;p119"/>
          <p:cNvSpPr txBox="1"/>
          <p:nvPr>
            <p:ph type="title"/>
          </p:nvPr>
        </p:nvSpPr>
        <p:spPr>
          <a:xfrm>
            <a:off x="826560" y="0"/>
            <a:ext cx="7490520" cy="106272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5" name="Shape 535"/>
        <p:cNvGrpSpPr/>
        <p:nvPr/>
      </p:nvGrpSpPr>
      <p:grpSpPr>
        <a:xfrm>
          <a:off x="0" y="0"/>
          <a:ext cx="0" cy="0"/>
          <a:chOff x="0" y="0"/>
          <a:chExt cx="0" cy="0"/>
        </a:xfrm>
      </p:grpSpPr>
      <p:sp>
        <p:nvSpPr>
          <p:cNvPr id="536" name="Google Shape;536;p13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37" name="Google Shape;537;p132"/>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86" name="Shape 586"/>
        <p:cNvGrpSpPr/>
        <p:nvPr/>
      </p:nvGrpSpPr>
      <p:grpSpPr>
        <a:xfrm>
          <a:off x="0" y="0"/>
          <a:ext cx="0" cy="0"/>
          <a:chOff x="0" y="0"/>
          <a:chExt cx="0" cy="0"/>
        </a:xfrm>
      </p:grpSpPr>
      <p:sp>
        <p:nvSpPr>
          <p:cNvPr id="587" name="Google Shape;587;p145"/>
          <p:cNvSpPr/>
          <p:nvPr/>
        </p:nvSpPr>
        <p:spPr>
          <a:xfrm>
            <a:off x="412920" y="4734000"/>
            <a:ext cx="7659000" cy="393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800" u="none" cap="none" strike="noStrike">
                <a:solidFill>
                  <a:srgbClr val="666666"/>
                </a:solidFill>
                <a:latin typeface="Proxima Nova"/>
                <a:ea typeface="Proxima Nova"/>
                <a:cs typeface="Proxima Nova"/>
                <a:sym typeface="Proxima Nova"/>
              </a:rPr>
              <a:t>INSERT DESIGNATOR, IF NEEDED</a:t>
            </a:r>
            <a:endParaRPr b="0" i="0" sz="800" u="none" cap="none" strike="noStrike">
              <a:latin typeface="Arial"/>
              <a:ea typeface="Arial"/>
              <a:cs typeface="Arial"/>
              <a:sym typeface="Arial"/>
            </a:endParaRPr>
          </a:p>
        </p:txBody>
      </p:sp>
      <p:pic>
        <p:nvPicPr>
          <p:cNvPr descr="logo_interior_black.png" id="588" name="Google Shape;588;p145"/>
          <p:cNvPicPr preferRelativeResize="0"/>
          <p:nvPr/>
        </p:nvPicPr>
        <p:blipFill rotWithShape="1">
          <a:blip r:embed="rId2">
            <a:alphaModFix/>
          </a:blip>
          <a:srcRect b="384" l="0" r="0" t="385"/>
          <a:stretch/>
        </p:blipFill>
        <p:spPr>
          <a:xfrm>
            <a:off x="8327520" y="4819680"/>
            <a:ext cx="654480" cy="208800"/>
          </a:xfrm>
          <a:prstGeom prst="rect">
            <a:avLst/>
          </a:prstGeom>
          <a:noFill/>
          <a:ln>
            <a:noFill/>
          </a:ln>
        </p:spPr>
      </p:pic>
      <p:sp>
        <p:nvSpPr>
          <p:cNvPr id="589" name="Google Shape;589;p14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90" name="Google Shape;590;p145"/>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39" name="Shape 639"/>
        <p:cNvGrpSpPr/>
        <p:nvPr/>
      </p:nvGrpSpPr>
      <p:grpSpPr>
        <a:xfrm>
          <a:off x="0" y="0"/>
          <a:ext cx="0" cy="0"/>
          <a:chOff x="0" y="0"/>
          <a:chExt cx="0" cy="0"/>
        </a:xfrm>
      </p:grpSpPr>
      <p:sp>
        <p:nvSpPr>
          <p:cNvPr id="640" name="Google Shape;640;p158"/>
          <p:cNvSpPr/>
          <p:nvPr/>
        </p:nvSpPr>
        <p:spPr>
          <a:xfrm>
            <a:off x="412920" y="4734000"/>
            <a:ext cx="7659000" cy="393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800" u="none" cap="none" strike="noStrike">
                <a:solidFill>
                  <a:srgbClr val="666666"/>
                </a:solidFill>
                <a:latin typeface="Proxima Nova"/>
                <a:ea typeface="Proxima Nova"/>
                <a:cs typeface="Proxima Nova"/>
                <a:sym typeface="Proxima Nova"/>
              </a:rPr>
              <a:t>INSERT DESIGNATOR, IF NEEDED</a:t>
            </a:r>
            <a:endParaRPr b="0" i="0" sz="800" u="none" cap="none" strike="noStrike">
              <a:latin typeface="Arial"/>
              <a:ea typeface="Arial"/>
              <a:cs typeface="Arial"/>
              <a:sym typeface="Arial"/>
            </a:endParaRPr>
          </a:p>
        </p:txBody>
      </p:sp>
      <p:pic>
        <p:nvPicPr>
          <p:cNvPr descr="logo_interior_black.png" id="641" name="Google Shape;641;p158"/>
          <p:cNvPicPr preferRelativeResize="0"/>
          <p:nvPr/>
        </p:nvPicPr>
        <p:blipFill rotWithShape="1">
          <a:blip r:embed="rId2">
            <a:alphaModFix/>
          </a:blip>
          <a:srcRect b="384" l="0" r="0" t="385"/>
          <a:stretch/>
        </p:blipFill>
        <p:spPr>
          <a:xfrm>
            <a:off x="8327520" y="4819680"/>
            <a:ext cx="654480" cy="208800"/>
          </a:xfrm>
          <a:prstGeom prst="rect">
            <a:avLst/>
          </a:prstGeom>
          <a:noFill/>
          <a:ln>
            <a:noFill/>
          </a:ln>
        </p:spPr>
      </p:pic>
      <p:sp>
        <p:nvSpPr>
          <p:cNvPr id="642" name="Google Shape;642;p158"/>
          <p:cNvSpPr txBox="1"/>
          <p:nvPr>
            <p:ph type="title"/>
          </p:nvPr>
        </p:nvSpPr>
        <p:spPr>
          <a:xfrm>
            <a:off x="826560" y="1660680"/>
            <a:ext cx="7490520" cy="18219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43" name="Google Shape;643;p158"/>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92" name="Shape 692"/>
        <p:cNvGrpSpPr/>
        <p:nvPr/>
      </p:nvGrpSpPr>
      <p:grpSpPr>
        <a:xfrm>
          <a:off x="0" y="0"/>
          <a:ext cx="0" cy="0"/>
          <a:chOff x="0" y="0"/>
          <a:chExt cx="0" cy="0"/>
        </a:xfrm>
      </p:grpSpPr>
      <p:sp>
        <p:nvSpPr>
          <p:cNvPr id="693" name="Google Shape;693;p171"/>
          <p:cNvSpPr/>
          <p:nvPr/>
        </p:nvSpPr>
        <p:spPr>
          <a:xfrm>
            <a:off x="412920" y="4734000"/>
            <a:ext cx="7659000" cy="393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800" u="none" cap="none" strike="noStrike">
                <a:solidFill>
                  <a:srgbClr val="666666"/>
                </a:solidFill>
                <a:latin typeface="Proxima Nova"/>
                <a:ea typeface="Proxima Nova"/>
                <a:cs typeface="Proxima Nova"/>
                <a:sym typeface="Proxima Nova"/>
              </a:rPr>
              <a:t>INSERT DESIGNATOR, IF NEEDED</a:t>
            </a:r>
            <a:endParaRPr b="0" i="0" sz="800" u="none" cap="none" strike="noStrike">
              <a:latin typeface="Arial"/>
              <a:ea typeface="Arial"/>
              <a:cs typeface="Arial"/>
              <a:sym typeface="Arial"/>
            </a:endParaRPr>
          </a:p>
        </p:txBody>
      </p:sp>
      <p:pic>
        <p:nvPicPr>
          <p:cNvPr descr="logo_interior_black.png" id="694" name="Google Shape;694;p171"/>
          <p:cNvPicPr preferRelativeResize="0"/>
          <p:nvPr/>
        </p:nvPicPr>
        <p:blipFill rotWithShape="1">
          <a:blip r:embed="rId2">
            <a:alphaModFix/>
          </a:blip>
          <a:srcRect b="384" l="0" r="0" t="385"/>
          <a:stretch/>
        </p:blipFill>
        <p:spPr>
          <a:xfrm>
            <a:off x="8327520" y="4819680"/>
            <a:ext cx="654480" cy="208800"/>
          </a:xfrm>
          <a:prstGeom prst="rect">
            <a:avLst/>
          </a:prstGeom>
          <a:noFill/>
          <a:ln>
            <a:noFill/>
          </a:ln>
        </p:spPr>
      </p:pic>
      <p:sp>
        <p:nvSpPr>
          <p:cNvPr id="695" name="Google Shape;695;p171"/>
          <p:cNvSpPr txBox="1"/>
          <p:nvPr>
            <p:ph idx="12" type="sldNum"/>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sp>
        <p:nvSpPr>
          <p:cNvPr id="696" name="Google Shape;696;p171"/>
          <p:cNvSpPr txBox="1"/>
          <p:nvPr>
            <p:ph idx="1" type="body"/>
          </p:nvPr>
        </p:nvSpPr>
        <p:spPr>
          <a:xfrm>
            <a:off x="826560" y="3909600"/>
            <a:ext cx="7490520" cy="39312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97" name="Google Shape;697;p171"/>
          <p:cNvSpPr txBox="1"/>
          <p:nvPr>
            <p:ph type="title"/>
          </p:nvPr>
        </p:nvSpPr>
        <p:spPr>
          <a:xfrm>
            <a:off x="826560" y="0"/>
            <a:ext cx="7490520" cy="106272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46" name="Shape 746"/>
        <p:cNvGrpSpPr/>
        <p:nvPr/>
      </p:nvGrpSpPr>
      <p:grpSpPr>
        <a:xfrm>
          <a:off x="0" y="0"/>
          <a:ext cx="0" cy="0"/>
          <a:chOff x="0" y="0"/>
          <a:chExt cx="0" cy="0"/>
        </a:xfrm>
      </p:grpSpPr>
      <p:sp>
        <p:nvSpPr>
          <p:cNvPr id="747" name="Google Shape;747;p184"/>
          <p:cNvSpPr/>
          <p:nvPr/>
        </p:nvSpPr>
        <p:spPr>
          <a:xfrm>
            <a:off x="412920" y="4734000"/>
            <a:ext cx="7659000" cy="393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800" u="none" cap="none" strike="noStrike">
                <a:solidFill>
                  <a:srgbClr val="666666"/>
                </a:solidFill>
                <a:latin typeface="Proxima Nova"/>
                <a:ea typeface="Proxima Nova"/>
                <a:cs typeface="Proxima Nova"/>
                <a:sym typeface="Proxima Nova"/>
              </a:rPr>
              <a:t>INSERT DESIGNATOR, IF NEEDED</a:t>
            </a:r>
            <a:endParaRPr b="0" i="0" sz="800" u="none" cap="none" strike="noStrike">
              <a:latin typeface="Arial"/>
              <a:ea typeface="Arial"/>
              <a:cs typeface="Arial"/>
              <a:sym typeface="Arial"/>
            </a:endParaRPr>
          </a:p>
        </p:txBody>
      </p:sp>
      <p:pic>
        <p:nvPicPr>
          <p:cNvPr descr="logo_interior_black.png" id="748" name="Google Shape;748;p184"/>
          <p:cNvPicPr preferRelativeResize="0"/>
          <p:nvPr/>
        </p:nvPicPr>
        <p:blipFill rotWithShape="1">
          <a:blip r:embed="rId2">
            <a:alphaModFix/>
          </a:blip>
          <a:srcRect b="384" l="0" r="0" t="385"/>
          <a:stretch/>
        </p:blipFill>
        <p:spPr>
          <a:xfrm>
            <a:off x="8327520" y="4819680"/>
            <a:ext cx="654480" cy="208800"/>
          </a:xfrm>
          <a:prstGeom prst="rect">
            <a:avLst/>
          </a:prstGeom>
          <a:noFill/>
          <a:ln>
            <a:noFill/>
          </a:ln>
        </p:spPr>
      </p:pic>
      <p:sp>
        <p:nvSpPr>
          <p:cNvPr id="749" name="Google Shape;749;p184"/>
          <p:cNvSpPr txBox="1"/>
          <p:nvPr>
            <p:ph type="title"/>
          </p:nvPr>
        </p:nvSpPr>
        <p:spPr>
          <a:xfrm>
            <a:off x="1786320" y="1895040"/>
            <a:ext cx="5938560" cy="12142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pic>
        <p:nvPicPr>
          <p:cNvPr descr="social_google-01.png" id="750" name="Google Shape;750;p184"/>
          <p:cNvPicPr preferRelativeResize="0"/>
          <p:nvPr/>
        </p:nvPicPr>
        <p:blipFill rotWithShape="1">
          <a:blip r:embed="rId3">
            <a:alphaModFix/>
          </a:blip>
          <a:srcRect b="0" l="0" r="0" t="0"/>
          <a:stretch/>
        </p:blipFill>
        <p:spPr>
          <a:xfrm>
            <a:off x="1921680" y="3260520"/>
            <a:ext cx="317160" cy="317160"/>
          </a:xfrm>
          <a:prstGeom prst="rect">
            <a:avLst/>
          </a:prstGeom>
          <a:noFill/>
          <a:ln>
            <a:noFill/>
          </a:ln>
        </p:spPr>
      </p:pic>
      <p:pic>
        <p:nvPicPr>
          <p:cNvPr descr="social_linkedin-01.png" id="751" name="Google Shape;751;p184"/>
          <p:cNvPicPr preferRelativeResize="0"/>
          <p:nvPr/>
        </p:nvPicPr>
        <p:blipFill rotWithShape="1">
          <a:blip r:embed="rId4">
            <a:alphaModFix/>
          </a:blip>
          <a:srcRect b="0" l="0" r="0" t="0"/>
          <a:stretch/>
        </p:blipFill>
        <p:spPr>
          <a:xfrm>
            <a:off x="1921680" y="3728880"/>
            <a:ext cx="317160" cy="317160"/>
          </a:xfrm>
          <a:prstGeom prst="rect">
            <a:avLst/>
          </a:prstGeom>
          <a:noFill/>
          <a:ln>
            <a:noFill/>
          </a:ln>
        </p:spPr>
      </p:pic>
      <p:pic>
        <p:nvPicPr>
          <p:cNvPr descr="social_youtube-01.png" id="752" name="Google Shape;752;p184"/>
          <p:cNvPicPr preferRelativeResize="0"/>
          <p:nvPr/>
        </p:nvPicPr>
        <p:blipFill rotWithShape="1">
          <a:blip r:embed="rId5">
            <a:alphaModFix/>
          </a:blip>
          <a:srcRect b="0" l="0" r="0" t="0"/>
          <a:stretch/>
        </p:blipFill>
        <p:spPr>
          <a:xfrm>
            <a:off x="1921680" y="4196880"/>
            <a:ext cx="317160" cy="317160"/>
          </a:xfrm>
          <a:prstGeom prst="rect">
            <a:avLst/>
          </a:prstGeom>
          <a:noFill/>
          <a:ln>
            <a:noFill/>
          </a:ln>
        </p:spPr>
      </p:pic>
      <p:pic>
        <p:nvPicPr>
          <p:cNvPr descr="social_facebook-01.png" id="753" name="Google Shape;753;p184"/>
          <p:cNvPicPr preferRelativeResize="0"/>
          <p:nvPr/>
        </p:nvPicPr>
        <p:blipFill rotWithShape="1">
          <a:blip r:embed="rId6">
            <a:alphaModFix/>
          </a:blip>
          <a:srcRect b="0" l="0" r="0" t="0"/>
          <a:stretch/>
        </p:blipFill>
        <p:spPr>
          <a:xfrm>
            <a:off x="4722120" y="3260520"/>
            <a:ext cx="317160" cy="317160"/>
          </a:xfrm>
          <a:prstGeom prst="rect">
            <a:avLst/>
          </a:prstGeom>
          <a:noFill/>
          <a:ln>
            <a:noFill/>
          </a:ln>
        </p:spPr>
      </p:pic>
      <p:pic>
        <p:nvPicPr>
          <p:cNvPr descr="social_twitter-01.png" id="754" name="Google Shape;754;p184"/>
          <p:cNvPicPr preferRelativeResize="0"/>
          <p:nvPr/>
        </p:nvPicPr>
        <p:blipFill rotWithShape="1">
          <a:blip r:embed="rId7">
            <a:alphaModFix/>
          </a:blip>
          <a:srcRect b="0" l="0" r="0" t="0"/>
          <a:stretch/>
        </p:blipFill>
        <p:spPr>
          <a:xfrm>
            <a:off x="4722120" y="3728880"/>
            <a:ext cx="317160" cy="317160"/>
          </a:xfrm>
          <a:prstGeom prst="rect">
            <a:avLst/>
          </a:prstGeom>
          <a:noFill/>
          <a:ln>
            <a:noFill/>
          </a:ln>
        </p:spPr>
      </p:pic>
      <p:sp>
        <p:nvSpPr>
          <p:cNvPr id="755" name="Google Shape;755;p184"/>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04" name="Shape 804"/>
        <p:cNvGrpSpPr/>
        <p:nvPr/>
      </p:nvGrpSpPr>
      <p:grpSpPr>
        <a:xfrm>
          <a:off x="0" y="0"/>
          <a:ext cx="0" cy="0"/>
          <a:chOff x="0" y="0"/>
          <a:chExt cx="0" cy="0"/>
        </a:xfrm>
      </p:grpSpPr>
      <p:sp>
        <p:nvSpPr>
          <p:cNvPr id="805" name="Google Shape;805;p197"/>
          <p:cNvSpPr/>
          <p:nvPr/>
        </p:nvSpPr>
        <p:spPr>
          <a:xfrm>
            <a:off x="7258320" y="202320"/>
            <a:ext cx="1506600" cy="223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None/>
            </a:pPr>
            <a:r>
              <a:rPr b="0" i="0" lang="en" sz="500" u="none" cap="none" strike="noStrike">
                <a:solidFill>
                  <a:srgbClr val="000000"/>
                </a:solidFill>
                <a:latin typeface="Red Hat Text Medium"/>
                <a:ea typeface="Red Hat Text Medium"/>
                <a:cs typeface="Red Hat Text Medium"/>
                <a:sym typeface="Red Hat Text Medium"/>
              </a:rPr>
              <a:t>CONFIDENTIAL designator</a:t>
            </a:r>
            <a:endParaRPr b="0" i="0" sz="500" u="none" cap="none" strike="noStrike">
              <a:latin typeface="Arial"/>
              <a:ea typeface="Arial"/>
              <a:cs typeface="Arial"/>
              <a:sym typeface="Arial"/>
            </a:endParaRPr>
          </a:p>
        </p:txBody>
      </p:sp>
      <p:sp>
        <p:nvSpPr>
          <p:cNvPr id="806" name="Google Shape;806;p197"/>
          <p:cNvSpPr/>
          <p:nvPr/>
        </p:nvSpPr>
        <p:spPr>
          <a:xfrm>
            <a:off x="7313400" y="4735080"/>
            <a:ext cx="548400" cy="1707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0" i="0" lang="en" sz="600" u="none" cap="none" strike="noStrike">
                <a:solidFill>
                  <a:srgbClr val="000000"/>
                </a:solidFill>
                <a:latin typeface="Red Hat Text"/>
                <a:ea typeface="Red Hat Text"/>
                <a:cs typeface="Red Hat Text"/>
                <a:sym typeface="Red Hat Text"/>
              </a:rPr>
              <a:t>V0000000</a:t>
            </a:r>
            <a:endParaRPr b="0" i="0" sz="600" u="none" cap="none" strike="noStrike">
              <a:latin typeface="Arial"/>
              <a:ea typeface="Arial"/>
              <a:cs typeface="Arial"/>
              <a:sym typeface="Arial"/>
            </a:endParaRPr>
          </a:p>
        </p:txBody>
      </p:sp>
      <p:sp>
        <p:nvSpPr>
          <p:cNvPr id="807" name="Google Shape;807;p197"/>
          <p:cNvSpPr/>
          <p:nvPr/>
        </p:nvSpPr>
        <p:spPr>
          <a:xfrm>
            <a:off x="7258320" y="312120"/>
            <a:ext cx="1506600" cy="1140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None/>
            </a:pPr>
            <a:r>
              <a:rPr b="0" i="0" lang="en" sz="500" u="none" cap="none" strike="noStrike">
                <a:solidFill>
                  <a:srgbClr val="000000"/>
                </a:solidFill>
                <a:latin typeface="Red Hat Text Medium"/>
                <a:ea typeface="Red Hat Text Medium"/>
                <a:cs typeface="Red Hat Text Medium"/>
                <a:sym typeface="Red Hat Text Medium"/>
              </a:rPr>
              <a:t>CONFIDENTIAL designator</a:t>
            </a:r>
            <a:endParaRPr b="0" i="0" sz="500" u="none" cap="none" strike="noStrike">
              <a:latin typeface="Arial"/>
              <a:ea typeface="Arial"/>
              <a:cs typeface="Arial"/>
              <a:sym typeface="Arial"/>
            </a:endParaRPr>
          </a:p>
        </p:txBody>
      </p:sp>
      <p:sp>
        <p:nvSpPr>
          <p:cNvPr id="808" name="Google Shape;808;p197"/>
          <p:cNvSpPr/>
          <p:nvPr/>
        </p:nvSpPr>
        <p:spPr>
          <a:xfrm>
            <a:off x="7313400" y="4774320"/>
            <a:ext cx="548400" cy="921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b="0" i="0" lang="en" sz="600" u="none" cap="none" strike="noStrike">
                <a:solidFill>
                  <a:srgbClr val="000000"/>
                </a:solidFill>
                <a:latin typeface="Red Hat Text"/>
                <a:ea typeface="Red Hat Text"/>
                <a:cs typeface="Red Hat Text"/>
                <a:sym typeface="Red Hat Text"/>
              </a:rPr>
              <a:t>V0000000</a:t>
            </a:r>
            <a:endParaRPr b="0" i="0" sz="600" u="none" cap="none" strike="noStrike">
              <a:latin typeface="Arial"/>
              <a:ea typeface="Arial"/>
              <a:cs typeface="Arial"/>
              <a:sym typeface="Arial"/>
            </a:endParaRPr>
          </a:p>
        </p:txBody>
      </p:sp>
      <p:sp>
        <p:nvSpPr>
          <p:cNvPr id="809" name="Google Shape;809;p197"/>
          <p:cNvSpPr txBox="1"/>
          <p:nvPr>
            <p:ph idx="1" type="body"/>
          </p:nvPr>
        </p:nvSpPr>
        <p:spPr>
          <a:xfrm>
            <a:off x="335880" y="41400"/>
            <a:ext cx="3861300" cy="612000"/>
          </a:xfrm>
          <a:prstGeom prst="rect">
            <a:avLst/>
          </a:prstGeom>
          <a:noFill/>
          <a:ln>
            <a:noFill/>
          </a:ln>
        </p:spPr>
        <p:txBody>
          <a:bodyPr anchorCtr="0" anchor="ctr" bIns="68400" lIns="68400" spcFirstLastPara="1" rIns="68400" wrap="square" tIns="684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10" name="Google Shape;810;p197"/>
          <p:cNvSpPr txBox="1"/>
          <p:nvPr>
            <p:ph type="title"/>
          </p:nvPr>
        </p:nvSpPr>
        <p:spPr>
          <a:xfrm>
            <a:off x="663840" y="653760"/>
            <a:ext cx="7816200" cy="4146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cxnSp>
        <p:nvCxnSpPr>
          <p:cNvPr id="811" name="Google Shape;811;p197"/>
          <p:cNvCxnSpPr/>
          <p:nvPr/>
        </p:nvCxnSpPr>
        <p:spPr>
          <a:xfrm rot="10800000">
            <a:off x="336960" y="120"/>
            <a:ext cx="0" cy="664800"/>
          </a:xfrm>
          <a:prstGeom prst="straightConnector1">
            <a:avLst/>
          </a:prstGeom>
          <a:noFill/>
          <a:ln cap="flat" cmpd="sng" w="9525">
            <a:solidFill>
              <a:srgbClr val="EE0000"/>
            </a:solidFill>
            <a:prstDash val="solid"/>
            <a:round/>
            <a:headEnd len="sm" w="sm" type="none"/>
            <a:tailEnd len="sm" w="sm" type="none"/>
          </a:ln>
        </p:spPr>
      </p:cxnSp>
      <p:cxnSp>
        <p:nvCxnSpPr>
          <p:cNvPr id="812" name="Google Shape;812;p197"/>
          <p:cNvCxnSpPr/>
          <p:nvPr/>
        </p:nvCxnSpPr>
        <p:spPr>
          <a:xfrm rot="10800000">
            <a:off x="336960" y="4800720"/>
            <a:ext cx="0" cy="342600"/>
          </a:xfrm>
          <a:prstGeom prst="straightConnector1">
            <a:avLst/>
          </a:prstGeom>
          <a:noFill/>
          <a:ln cap="flat" cmpd="sng" w="9525">
            <a:solidFill>
              <a:srgbClr val="EE0000"/>
            </a:solidFill>
            <a:prstDash val="solid"/>
            <a:round/>
            <a:headEnd len="sm" w="sm" type="none"/>
            <a:tailEnd len="sm" w="sm" type="none"/>
          </a:ln>
        </p:spPr>
      </p:cxnSp>
      <p:pic>
        <p:nvPicPr>
          <p:cNvPr descr="Google Shape;411;p50" id="813" name="Google Shape;813;p197"/>
          <p:cNvPicPr preferRelativeResize="0"/>
          <p:nvPr/>
        </p:nvPicPr>
        <p:blipFill rotWithShape="1">
          <a:blip r:embed="rId2">
            <a:alphaModFix/>
          </a:blip>
          <a:srcRect b="308" l="0" r="0" t="317"/>
          <a:stretch/>
        </p:blipFill>
        <p:spPr>
          <a:xfrm>
            <a:off x="8033400" y="4735080"/>
            <a:ext cx="731520" cy="170640"/>
          </a:xfrm>
          <a:prstGeom prst="rect">
            <a:avLst/>
          </a:prstGeom>
          <a:noFill/>
          <a:ln>
            <a:noFill/>
          </a:ln>
        </p:spPr>
      </p:pic>
      <p:sp>
        <p:nvSpPr>
          <p:cNvPr id="814" name="Google Shape;814;p197"/>
          <p:cNvSpPr txBox="1"/>
          <p:nvPr>
            <p:ph idx="2" type="body"/>
          </p:nvPr>
        </p:nvSpPr>
        <p:spPr>
          <a:xfrm>
            <a:off x="1828800" y="1714680"/>
            <a:ext cx="5486100" cy="27429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15" name="Google Shape;815;p197"/>
          <p:cNvSpPr txBox="1"/>
          <p:nvPr>
            <p:ph idx="12" type="sldNum"/>
          </p:nvPr>
        </p:nvSpPr>
        <p:spPr>
          <a:xfrm>
            <a:off x="272160" y="4608000"/>
            <a:ext cx="126600" cy="1266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buNone/>
              <a:defRPr b="0" i="0" sz="6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buNone/>
              <a:defRPr b="0" i="0" sz="6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buNone/>
              <a:defRPr b="0" i="0" sz="6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buNone/>
              <a:defRPr b="0" i="0" sz="6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buNone/>
              <a:defRPr b="0" i="0" sz="6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buNone/>
              <a:defRPr b="0" i="0" sz="6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buNone/>
              <a:defRPr b="0" i="0" sz="6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buNone/>
              <a:defRPr b="0" i="0" sz="6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864" name="Shape 864"/>
        <p:cNvGrpSpPr/>
        <p:nvPr/>
      </p:nvGrpSpPr>
      <p:grpSpPr>
        <a:xfrm>
          <a:off x="0" y="0"/>
          <a:ext cx="0" cy="0"/>
          <a:chOff x="0" y="0"/>
          <a:chExt cx="0" cy="0"/>
        </a:xfrm>
      </p:grpSpPr>
      <p:sp>
        <p:nvSpPr>
          <p:cNvPr id="865" name="Google Shape;865;p2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66" name="Google Shape;866;p2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67" name="Google Shape;867;p2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60" y="744480"/>
            <a:ext cx="8520120" cy="20523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2" name="Google Shape;52;p13"/>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53" name="Google Shape;53;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2" name="Shape 102"/>
        <p:cNvGrpSpPr/>
        <p:nvPr/>
      </p:nvGrpSpPr>
      <p:grpSpPr>
        <a:xfrm>
          <a:off x="0" y="0"/>
          <a:ext cx="0" cy="0"/>
          <a:chOff x="0" y="0"/>
          <a:chExt cx="0" cy="0"/>
        </a:xfrm>
      </p:grpSpPr>
      <p:pic>
        <p:nvPicPr>
          <p:cNvPr id="103" name="Google Shape;103;p26"/>
          <p:cNvPicPr preferRelativeResize="0"/>
          <p:nvPr/>
        </p:nvPicPr>
        <p:blipFill rotWithShape="1">
          <a:blip r:embed="rId2">
            <a:alphaModFix/>
          </a:blip>
          <a:srcRect b="0" l="0" r="0" t="0"/>
          <a:stretch/>
        </p:blipFill>
        <p:spPr>
          <a:xfrm>
            <a:off x="468360" y="379800"/>
            <a:ext cx="3636000" cy="1099800"/>
          </a:xfrm>
          <a:prstGeom prst="rect">
            <a:avLst/>
          </a:prstGeom>
          <a:noFill/>
          <a:ln>
            <a:noFill/>
          </a:ln>
        </p:spPr>
      </p:pic>
      <p:sp>
        <p:nvSpPr>
          <p:cNvPr id="104" name="Google Shape;104;p26"/>
          <p:cNvSpPr/>
          <p:nvPr/>
        </p:nvSpPr>
        <p:spPr>
          <a:xfrm>
            <a:off x="-9000" y="4375080"/>
            <a:ext cx="9162000" cy="78696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26"/>
          <p:cNvPicPr preferRelativeResize="0"/>
          <p:nvPr/>
        </p:nvPicPr>
        <p:blipFill rotWithShape="1">
          <a:blip r:embed="rId3">
            <a:alphaModFix/>
          </a:blip>
          <a:srcRect b="0" l="0" r="0" t="0"/>
          <a:stretch/>
        </p:blipFill>
        <p:spPr>
          <a:xfrm>
            <a:off x="7580160" y="4653000"/>
            <a:ext cx="1065960" cy="251280"/>
          </a:xfrm>
          <a:prstGeom prst="rect">
            <a:avLst/>
          </a:prstGeom>
          <a:noFill/>
          <a:ln>
            <a:noFill/>
          </a:ln>
        </p:spPr>
      </p:pic>
      <p:sp>
        <p:nvSpPr>
          <p:cNvPr id="106" name="Google Shape;106;p2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7" name="Google Shape;107;p26"/>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56" name="Shape 156"/>
        <p:cNvGrpSpPr/>
        <p:nvPr/>
      </p:nvGrpSpPr>
      <p:grpSpPr>
        <a:xfrm>
          <a:off x="0" y="0"/>
          <a:ext cx="0" cy="0"/>
          <a:chOff x="0" y="0"/>
          <a:chExt cx="0" cy="0"/>
        </a:xfrm>
      </p:grpSpPr>
      <p:pic>
        <p:nvPicPr>
          <p:cNvPr id="157" name="Google Shape;157;p39"/>
          <p:cNvPicPr preferRelativeResize="0"/>
          <p:nvPr/>
        </p:nvPicPr>
        <p:blipFill rotWithShape="1">
          <a:blip r:embed="rId1">
            <a:alphaModFix/>
          </a:blip>
          <a:srcRect b="314" l="0" r="0" t="315"/>
          <a:stretch/>
        </p:blipFill>
        <p:spPr>
          <a:xfrm>
            <a:off x="8033400" y="4735080"/>
            <a:ext cx="731520" cy="170640"/>
          </a:xfrm>
          <a:prstGeom prst="rect">
            <a:avLst/>
          </a:prstGeom>
          <a:noFill/>
          <a:ln>
            <a:noFill/>
          </a:ln>
        </p:spPr>
      </p:pic>
      <p:sp>
        <p:nvSpPr>
          <p:cNvPr id="158" name="Google Shape;158;p3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9" name="Google Shape;159;p39"/>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08" name="Shape 208"/>
        <p:cNvGrpSpPr/>
        <p:nvPr/>
      </p:nvGrpSpPr>
      <p:grpSpPr>
        <a:xfrm>
          <a:off x="0" y="0"/>
          <a:ext cx="0" cy="0"/>
          <a:chOff x="0" y="0"/>
          <a:chExt cx="0" cy="0"/>
        </a:xfrm>
      </p:grpSpPr>
      <p:pic>
        <p:nvPicPr>
          <p:cNvPr descr="logo_interior_black.png" id="209" name="Google Shape;209;p52"/>
          <p:cNvPicPr preferRelativeResize="0"/>
          <p:nvPr/>
        </p:nvPicPr>
        <p:blipFill rotWithShape="1">
          <a:blip r:embed="rId2">
            <a:alphaModFix/>
          </a:blip>
          <a:srcRect b="384" l="0" r="0" t="385"/>
          <a:stretch/>
        </p:blipFill>
        <p:spPr>
          <a:xfrm>
            <a:off x="8327520" y="4819680"/>
            <a:ext cx="654120" cy="208440"/>
          </a:xfrm>
          <a:prstGeom prst="rect">
            <a:avLst/>
          </a:prstGeom>
          <a:noFill/>
          <a:ln>
            <a:noFill/>
          </a:ln>
        </p:spPr>
      </p:pic>
      <p:sp>
        <p:nvSpPr>
          <p:cNvPr id="210" name="Google Shape;210;p52"/>
          <p:cNvSpPr/>
          <p:nvPr/>
        </p:nvSpPr>
        <p:spPr>
          <a:xfrm>
            <a:off x="11160" y="0"/>
            <a:ext cx="9143640" cy="516528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12" name="Google Shape;212;p52"/>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1" name="Shape 261"/>
        <p:cNvGrpSpPr/>
        <p:nvPr/>
      </p:nvGrpSpPr>
      <p:grpSpPr>
        <a:xfrm>
          <a:off x="0" y="0"/>
          <a:ext cx="0" cy="0"/>
          <a:chOff x="0" y="0"/>
          <a:chExt cx="0" cy="0"/>
        </a:xfrm>
      </p:grpSpPr>
      <p:sp>
        <p:nvSpPr>
          <p:cNvPr id="262" name="Google Shape;262;p6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3" name="Google Shape;263;p65"/>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2" name="Shape 312"/>
        <p:cNvGrpSpPr/>
        <p:nvPr/>
      </p:nvGrpSpPr>
      <p:grpSpPr>
        <a:xfrm>
          <a:off x="0" y="0"/>
          <a:ext cx="0" cy="0"/>
          <a:chOff x="0" y="0"/>
          <a:chExt cx="0" cy="0"/>
        </a:xfrm>
      </p:grpSpPr>
      <p:sp>
        <p:nvSpPr>
          <p:cNvPr id="313" name="Google Shape;313;p7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14" name="Google Shape;314;p78"/>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63" name="Shape 363"/>
        <p:cNvGrpSpPr/>
        <p:nvPr/>
      </p:nvGrpSpPr>
      <p:grpSpPr>
        <a:xfrm>
          <a:off x="0" y="0"/>
          <a:ext cx="0" cy="0"/>
          <a:chOff x="0" y="0"/>
          <a:chExt cx="0" cy="0"/>
        </a:xfrm>
      </p:grpSpPr>
      <p:sp>
        <p:nvSpPr>
          <p:cNvPr id="364" name="Google Shape;364;p91"/>
          <p:cNvSpPr/>
          <p:nvPr/>
        </p:nvSpPr>
        <p:spPr>
          <a:xfrm>
            <a:off x="412920" y="4734000"/>
            <a:ext cx="7659000" cy="393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800" u="none" cap="none" strike="noStrike">
                <a:solidFill>
                  <a:srgbClr val="666666"/>
                </a:solidFill>
                <a:latin typeface="Proxima Nova"/>
                <a:ea typeface="Proxima Nova"/>
                <a:cs typeface="Proxima Nova"/>
                <a:sym typeface="Proxima Nova"/>
              </a:rPr>
              <a:t>INSERT DESIGNATOR, IF NEEDED</a:t>
            </a:r>
            <a:endParaRPr b="0" i="0" sz="800" u="none" cap="none" strike="noStrike">
              <a:latin typeface="Arial"/>
              <a:ea typeface="Arial"/>
              <a:cs typeface="Arial"/>
              <a:sym typeface="Arial"/>
            </a:endParaRPr>
          </a:p>
        </p:txBody>
      </p:sp>
      <p:pic>
        <p:nvPicPr>
          <p:cNvPr descr="logo_interior_black.png" id="365" name="Google Shape;365;p91"/>
          <p:cNvPicPr preferRelativeResize="0"/>
          <p:nvPr/>
        </p:nvPicPr>
        <p:blipFill rotWithShape="1">
          <a:blip r:embed="rId2">
            <a:alphaModFix/>
          </a:blip>
          <a:srcRect b="384" l="0" r="0" t="385"/>
          <a:stretch/>
        </p:blipFill>
        <p:spPr>
          <a:xfrm>
            <a:off x="8327520" y="4819680"/>
            <a:ext cx="654480" cy="208800"/>
          </a:xfrm>
          <a:prstGeom prst="rect">
            <a:avLst/>
          </a:prstGeom>
          <a:noFill/>
          <a:ln>
            <a:noFill/>
          </a:ln>
        </p:spPr>
      </p:pic>
      <p:sp>
        <p:nvSpPr>
          <p:cNvPr id="366" name="Google Shape;366;p91"/>
          <p:cNvSpPr txBox="1"/>
          <p:nvPr>
            <p:ph idx="12" type="sldNum"/>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buNone/>
              <a:defRPr b="0" i="0" sz="8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sp>
        <p:nvSpPr>
          <p:cNvPr id="367" name="Google Shape;367;p91"/>
          <p:cNvSpPr txBox="1"/>
          <p:nvPr>
            <p:ph idx="1" type="body"/>
          </p:nvPr>
        </p:nvSpPr>
        <p:spPr>
          <a:xfrm>
            <a:off x="826560" y="3110400"/>
            <a:ext cx="2208240" cy="121716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68" name="Google Shape;368;p91"/>
          <p:cNvSpPr txBox="1"/>
          <p:nvPr>
            <p:ph idx="2" type="body"/>
          </p:nvPr>
        </p:nvSpPr>
        <p:spPr>
          <a:xfrm>
            <a:off x="3467520" y="3110400"/>
            <a:ext cx="2208240" cy="121716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69" name="Google Shape;369;p91"/>
          <p:cNvSpPr txBox="1"/>
          <p:nvPr>
            <p:ph idx="3" type="body"/>
          </p:nvPr>
        </p:nvSpPr>
        <p:spPr>
          <a:xfrm>
            <a:off x="6108840" y="3110400"/>
            <a:ext cx="2208240" cy="121716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70" name="Google Shape;370;p91"/>
          <p:cNvSpPr txBox="1"/>
          <p:nvPr>
            <p:ph type="title"/>
          </p:nvPr>
        </p:nvSpPr>
        <p:spPr>
          <a:xfrm>
            <a:off x="826560" y="0"/>
            <a:ext cx="7490520" cy="106272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7" name="Shape 427"/>
        <p:cNvGrpSpPr/>
        <p:nvPr/>
      </p:nvGrpSpPr>
      <p:grpSpPr>
        <a:xfrm>
          <a:off x="0" y="0"/>
          <a:ext cx="0" cy="0"/>
          <a:chOff x="0" y="0"/>
          <a:chExt cx="0" cy="0"/>
        </a:xfrm>
      </p:grpSpPr>
      <p:sp>
        <p:nvSpPr>
          <p:cNvPr id="428" name="Google Shape;428;p106"/>
          <p:cNvSpPr txBox="1"/>
          <p:nvPr>
            <p:ph type="title"/>
          </p:nvPr>
        </p:nvSpPr>
        <p:spPr>
          <a:xfrm>
            <a:off x="1314360" y="709560"/>
            <a:ext cx="6514920" cy="7254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29" name="Google Shape;429;p106"/>
          <p:cNvSpPr/>
          <p:nvPr/>
        </p:nvSpPr>
        <p:spPr>
          <a:xfrm rot="10800000">
            <a:off x="335520" y="360"/>
            <a:ext cx="360" cy="664560"/>
          </a:xfrm>
          <a:custGeom>
            <a:rect b="b" l="l" r="r" t="t"/>
            <a:pathLst>
              <a:path extrusionOk="0" h="21600" w="21600">
                <a:moveTo>
                  <a:pt x="0" y="0"/>
                </a:moveTo>
                <a:lnTo>
                  <a:pt x="21600" y="21600"/>
                </a:lnTo>
              </a:path>
            </a:pathLst>
          </a:custGeom>
          <a:noFill/>
          <a:ln cap="flat" cmpd="sng" w="9525">
            <a:solidFill>
              <a:srgbClr val="EE0000"/>
            </a:solidFill>
            <a:prstDash val="solid"/>
            <a:round/>
            <a:headEnd len="sm" w="sm" type="none"/>
            <a:tailEnd len="sm" w="sm" type="none"/>
          </a:ln>
        </p:spPr>
      </p:sp>
      <p:sp>
        <p:nvSpPr>
          <p:cNvPr id="430" name="Google Shape;430;p106"/>
          <p:cNvSpPr/>
          <p:nvPr/>
        </p:nvSpPr>
        <p:spPr>
          <a:xfrm rot="10800000">
            <a:off x="335520" y="4801320"/>
            <a:ext cx="360" cy="342360"/>
          </a:xfrm>
          <a:custGeom>
            <a:rect b="b" l="l" r="r" t="t"/>
            <a:pathLst>
              <a:path extrusionOk="0" h="21600" w="21600">
                <a:moveTo>
                  <a:pt x="0" y="0"/>
                </a:moveTo>
                <a:lnTo>
                  <a:pt x="21600" y="21600"/>
                </a:lnTo>
              </a:path>
            </a:pathLst>
          </a:custGeom>
          <a:noFill/>
          <a:ln cap="flat" cmpd="sng" w="9525">
            <a:solidFill>
              <a:srgbClr val="EE0000"/>
            </a:solidFill>
            <a:prstDash val="solid"/>
            <a:round/>
            <a:headEnd len="sm" w="sm" type="none"/>
            <a:tailEnd len="sm" w="sm" type="none"/>
          </a:ln>
        </p:spPr>
      </p:sp>
      <p:sp>
        <p:nvSpPr>
          <p:cNvPr id="431" name="Google Shape;431;p106"/>
          <p:cNvSpPr txBox="1"/>
          <p:nvPr>
            <p:ph idx="12" type="sldNum"/>
          </p:nvPr>
        </p:nvSpPr>
        <p:spPr>
          <a:xfrm>
            <a:off x="61560" y="4627080"/>
            <a:ext cx="548280" cy="10728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pic>
        <p:nvPicPr>
          <p:cNvPr id="432" name="Google Shape;432;p106"/>
          <p:cNvPicPr preferRelativeResize="0"/>
          <p:nvPr/>
        </p:nvPicPr>
        <p:blipFill rotWithShape="1">
          <a:blip r:embed="rId1">
            <a:alphaModFix/>
          </a:blip>
          <a:srcRect b="314" l="0" r="0" t="315"/>
          <a:stretch/>
        </p:blipFill>
        <p:spPr>
          <a:xfrm>
            <a:off x="8033400" y="4735080"/>
            <a:ext cx="731520" cy="170640"/>
          </a:xfrm>
          <a:prstGeom prst="rect">
            <a:avLst/>
          </a:prstGeom>
          <a:noFill/>
          <a:ln>
            <a:noFill/>
          </a:ln>
        </p:spPr>
      </p:pic>
      <p:sp>
        <p:nvSpPr>
          <p:cNvPr id="433" name="Google Shape;433;p106"/>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www.ansible.com/ansiblefest" TargetMode="External"/></Relationships>
</file>

<file path=ppt/slides/_rels/slide10.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33.png"/><Relationship Id="rId12" Type="http://schemas.openxmlformats.org/officeDocument/2006/relationships/image" Target="../media/image40.png"/><Relationship Id="rId1" Type="http://schemas.openxmlformats.org/officeDocument/2006/relationships/slideLayout" Target="../slideLayouts/slideLayout110.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9.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61.png"/><Relationship Id="rId8"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7.png"/><Relationship Id="rId13" Type="http://schemas.openxmlformats.org/officeDocument/2006/relationships/image" Target="../media/image49.png"/><Relationship Id="rId12" Type="http://schemas.openxmlformats.org/officeDocument/2006/relationships/image" Target="../media/image48.png"/><Relationship Id="rId1" Type="http://schemas.openxmlformats.org/officeDocument/2006/relationships/slideLayout" Target="../slideLayouts/slideLayout84.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46.png"/><Relationship Id="rId15" Type="http://schemas.openxmlformats.org/officeDocument/2006/relationships/image" Target="../media/image43.png"/><Relationship Id="rId14" Type="http://schemas.openxmlformats.org/officeDocument/2006/relationships/image" Target="../media/image62.png"/><Relationship Id="rId16" Type="http://schemas.openxmlformats.org/officeDocument/2006/relationships/image" Target="../media/image57.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68.png"/><Relationship Id="rId5"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26.xml"/><Relationship Id="rId3" Type="http://schemas.openxmlformats.org/officeDocument/2006/relationships/image" Target="../media/image100.png"/><Relationship Id="rId4" Type="http://schemas.openxmlformats.org/officeDocument/2006/relationships/image" Target="../media/image63.png"/><Relationship Id="rId5"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27.xml"/><Relationship Id="rId3" Type="http://schemas.openxmlformats.org/officeDocument/2006/relationships/image" Target="../media/image73.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75.png"/><Relationship Id="rId1" Type="http://schemas.openxmlformats.org/officeDocument/2006/relationships/slideLayout" Target="../slideLayouts/slideLayout84.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72.png"/><Relationship Id="rId9"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92.png"/><Relationship Id="rId8" Type="http://schemas.openxmlformats.org/officeDocument/2006/relationships/image" Target="../media/image74.png"/></Relationships>
</file>

<file path=ppt/slides/_rels/slide31.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7.png"/><Relationship Id="rId13" Type="http://schemas.openxmlformats.org/officeDocument/2006/relationships/image" Target="../media/image49.png"/><Relationship Id="rId12" Type="http://schemas.openxmlformats.org/officeDocument/2006/relationships/image" Target="../media/image48.png"/><Relationship Id="rId1" Type="http://schemas.openxmlformats.org/officeDocument/2006/relationships/slideLayout" Target="../slideLayouts/slideLayout84.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46.png"/><Relationship Id="rId15" Type="http://schemas.openxmlformats.org/officeDocument/2006/relationships/image" Target="../media/image43.png"/><Relationship Id="rId14" Type="http://schemas.openxmlformats.org/officeDocument/2006/relationships/image" Target="../media/image62.png"/><Relationship Id="rId16" Type="http://schemas.openxmlformats.org/officeDocument/2006/relationships/image" Target="../media/image57.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2.xml"/><Relationship Id="rId3" Type="http://schemas.openxmlformats.org/officeDocument/2006/relationships/image" Target="../media/image8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3.xml"/><Relationship Id="rId3"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4.xml"/><Relationship Id="rId3"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5.xml"/><Relationship Id="rId3"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6.xml"/><Relationship Id="rId3" Type="http://schemas.openxmlformats.org/officeDocument/2006/relationships/image" Target="../media/image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7.xml"/><Relationship Id="rId3"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8.xml"/><Relationship Id="rId3"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9.xml"/><Relationship Id="rId3"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40.xml"/><Relationship Id="rId3"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41.xml"/><Relationship Id="rId3" Type="http://schemas.openxmlformats.org/officeDocument/2006/relationships/image" Target="../media/image7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2.xml"/><Relationship Id="rId3" Type="http://schemas.openxmlformats.org/officeDocument/2006/relationships/image" Target="../media/image86.png"/><Relationship Id="rId4" Type="http://schemas.openxmlformats.org/officeDocument/2006/relationships/image" Target="../media/image80.png"/><Relationship Id="rId5"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3.xml"/><Relationship Id="rId3" Type="http://schemas.openxmlformats.org/officeDocument/2006/relationships/image" Target="../media/image87.png"/><Relationship Id="rId4" Type="http://schemas.openxmlformats.org/officeDocument/2006/relationships/image" Target="../media/image84.png"/><Relationship Id="rId5" Type="http://schemas.openxmlformats.org/officeDocument/2006/relationships/image" Target="../media/image98.png"/><Relationship Id="rId6" Type="http://schemas.openxmlformats.org/officeDocument/2006/relationships/image" Target="../media/image10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4.xml"/><Relationship Id="rId3" Type="http://schemas.openxmlformats.org/officeDocument/2006/relationships/image" Target="../media/image88.png"/><Relationship Id="rId4" Type="http://schemas.openxmlformats.org/officeDocument/2006/relationships/image" Target="../media/image73.png"/><Relationship Id="rId5"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5.xml"/><Relationship Id="rId3" Type="http://schemas.openxmlformats.org/officeDocument/2006/relationships/image" Target="../media/image88.png"/><Relationship Id="rId4" Type="http://schemas.openxmlformats.org/officeDocument/2006/relationships/image" Target="../media/image73.png"/><Relationship Id="rId5" Type="http://schemas.openxmlformats.org/officeDocument/2006/relationships/image" Target="../media/image91.png"/><Relationship Id="rId6" Type="http://schemas.openxmlformats.org/officeDocument/2006/relationships/image" Target="../media/image97.png"/><Relationship Id="rId7"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6.xml"/><Relationship Id="rId3" Type="http://schemas.openxmlformats.org/officeDocument/2006/relationships/image" Target="../media/image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7.xml"/><Relationship Id="rId3"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8.xml"/><Relationship Id="rId3" Type="http://schemas.openxmlformats.org/officeDocument/2006/relationships/image" Target="../media/image102.png"/></Relationships>
</file>

<file path=ppt/slides/_rels/slide49.xml.rels><?xml version="1.0" encoding="UTF-8" standalone="yes"?><Relationships xmlns="http://schemas.openxmlformats.org/package/2006/relationships"><Relationship Id="rId11" Type="http://schemas.openxmlformats.org/officeDocument/2006/relationships/hyperlink" Target="https://www.ansible.com/resources/ebooks" TargetMode="External"/><Relationship Id="rId10" Type="http://schemas.openxmlformats.org/officeDocument/2006/relationships/hyperlink" Target="http://lab.redhat.com" TargetMode="External"/><Relationship Id="rId13" Type="http://schemas.openxmlformats.org/officeDocument/2006/relationships/hyperlink" Target="https://github.com/ShaddGallegos/RHTI" TargetMode="External"/><Relationship Id="rId12" Type="http://schemas.openxmlformats.org/officeDocument/2006/relationships/hyperlink" Target="https://redhatdemos.com/" TargetMode="External"/><Relationship Id="rId1" Type="http://schemas.openxmlformats.org/officeDocument/2006/relationships/slideLayout" Target="../slideLayouts/slideLayout97.xml"/><Relationship Id="rId2" Type="http://schemas.openxmlformats.org/officeDocument/2006/relationships/notesSlide" Target="../notesSlides/notesSlide49.xml"/><Relationship Id="rId3" Type="http://schemas.openxmlformats.org/officeDocument/2006/relationships/image" Target="../media/image99.png"/><Relationship Id="rId4" Type="http://schemas.openxmlformats.org/officeDocument/2006/relationships/hyperlink" Target="https://github.com/ansible/workshops" TargetMode="External"/><Relationship Id="rId9" Type="http://schemas.openxmlformats.org/officeDocument/2006/relationships/hyperlink" Target="https://learn.openshift.com" TargetMode="External"/><Relationship Id="rId5" Type="http://schemas.openxmlformats.org/officeDocument/2006/relationships/hyperlink" Target="https://www.ansible.com/" TargetMode="External"/><Relationship Id="rId6" Type="http://schemas.openxmlformats.org/officeDocument/2006/relationships/hyperlink" Target="http://docs.ansible.com/" TargetMode="External"/><Relationship Id="rId7" Type="http://schemas.openxmlformats.org/officeDocument/2006/relationships/hyperlink" Target="https://docs.microsoft.com/en-us/azure/developer/ansible/" TargetMode="External"/><Relationship Id="rId8" Type="http://schemas.openxmlformats.org/officeDocument/2006/relationships/hyperlink" Target="http://redhatgov.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32.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222"/>
          <p:cNvSpPr txBox="1"/>
          <p:nvPr/>
        </p:nvSpPr>
        <p:spPr>
          <a:xfrm>
            <a:off x="456480" y="204480"/>
            <a:ext cx="8227800" cy="857880"/>
          </a:xfrm>
          <a:prstGeom prst="rect">
            <a:avLst/>
          </a:prstGeom>
          <a:noFill/>
          <a:ln>
            <a:noFill/>
          </a:ln>
        </p:spPr>
        <p:txBody>
          <a:bodyPr anchorCtr="0" anchor="ctr" bIns="0" lIns="0" spcFirstLastPara="1" rIns="0" wrap="square" tIns="35625">
            <a:noAutofit/>
          </a:bodyPr>
          <a:lstStyle/>
          <a:p>
            <a:pPr indent="0" lvl="0" marL="0" marR="0" rtl="0" algn="l">
              <a:lnSpc>
                <a:spcPct val="93000"/>
              </a:lnSpc>
              <a:spcBef>
                <a:spcPts val="0"/>
              </a:spcBef>
              <a:spcAft>
                <a:spcPts val="0"/>
              </a:spcAft>
              <a:buNone/>
            </a:pPr>
            <a:r>
              <a:rPr b="0" i="0" lang="en" sz="4000" u="none" cap="none" strike="noStrike">
                <a:solidFill>
                  <a:srgbClr val="000000"/>
                </a:solidFill>
                <a:latin typeface="Arial"/>
                <a:ea typeface="Arial"/>
                <a:cs typeface="Arial"/>
                <a:sym typeface="Arial"/>
              </a:rPr>
              <a:t>Before we begin ...</a:t>
            </a:r>
            <a:endParaRPr b="0" i="0" sz="4000" u="none" cap="none" strike="noStrike">
              <a:solidFill>
                <a:srgbClr val="000000"/>
              </a:solidFill>
              <a:latin typeface="Arial"/>
              <a:ea typeface="Arial"/>
              <a:cs typeface="Arial"/>
              <a:sym typeface="Arial"/>
            </a:endParaRPr>
          </a:p>
        </p:txBody>
      </p:sp>
      <p:sp>
        <p:nvSpPr>
          <p:cNvPr id="914" name="Google Shape;914;p222"/>
          <p:cNvSpPr txBox="1"/>
          <p:nvPr/>
        </p:nvSpPr>
        <p:spPr>
          <a:xfrm>
            <a:off x="456480" y="1175760"/>
            <a:ext cx="8370720" cy="3915720"/>
          </a:xfrm>
          <a:prstGeom prst="rect">
            <a:avLst/>
          </a:prstGeom>
          <a:noFill/>
          <a:ln>
            <a:noFill/>
          </a:ln>
        </p:spPr>
        <p:txBody>
          <a:bodyPr anchorCtr="0" anchor="ctr" bIns="0" lIns="0" spcFirstLastPara="1" rIns="0" wrap="square" tIns="25900">
            <a:noAutofit/>
          </a:bodyPr>
          <a:lstStyle/>
          <a:p>
            <a:pPr indent="-367920" lvl="0" marL="457200" marR="0" rtl="0" algn="l">
              <a:lnSpc>
                <a:spcPct val="93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Red Hat Contacts</a:t>
            </a:r>
            <a:endParaRPr b="0" i="0" sz="2200" u="none" cap="none" strike="noStrike">
              <a:latin typeface="Arial"/>
              <a:ea typeface="Arial"/>
              <a:cs typeface="Arial"/>
              <a:sym typeface="Arial"/>
            </a:endParaRPr>
          </a:p>
          <a:p>
            <a:pPr indent="-367920" lvl="1" marL="914400" marR="0" rtl="0" algn="l">
              <a:lnSpc>
                <a:spcPct val="93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Follow-up Sessions: John Riccitelli - jriccite@redhat.com</a:t>
            </a:r>
            <a:endParaRPr b="0" i="0" sz="2200" u="none" cap="none" strike="noStrike">
              <a:latin typeface="Arial"/>
              <a:ea typeface="Arial"/>
              <a:cs typeface="Arial"/>
              <a:sym typeface="Arial"/>
            </a:endParaRPr>
          </a:p>
          <a:p>
            <a:pPr indent="-367920" lvl="1" marL="914400" marR="0" rtl="0" algn="l">
              <a:lnSpc>
                <a:spcPct val="93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Technical Q&amp;A: Marc Skinner - mskinner@redhat.com</a:t>
            </a:r>
            <a:endParaRPr b="0" i="0" sz="2200" u="none" cap="none" strike="noStrike">
              <a:latin typeface="Arial"/>
              <a:ea typeface="Arial"/>
              <a:cs typeface="Arial"/>
              <a:sym typeface="Arial"/>
            </a:endParaRPr>
          </a:p>
          <a:p>
            <a:pPr indent="-367920" lvl="0" marL="457200" marR="0" rtl="0" algn="l">
              <a:lnSpc>
                <a:spcPct val="93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Ansible Monthly Best Practice Session</a:t>
            </a:r>
            <a:endParaRPr b="0" i="0" sz="2200" u="none" cap="none" strike="noStrike">
              <a:latin typeface="Arial"/>
              <a:ea typeface="Arial"/>
              <a:cs typeface="Arial"/>
              <a:sym typeface="Arial"/>
            </a:endParaRPr>
          </a:p>
          <a:p>
            <a:pPr indent="-367920" lvl="0" marL="457200" marR="0" rtl="0" algn="l">
              <a:lnSpc>
                <a:spcPct val="93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Ansible Training via Red Hat Learning subscription</a:t>
            </a:r>
            <a:endParaRPr b="0" i="0" sz="2200" u="none" cap="none" strike="noStrike">
              <a:latin typeface="Arial"/>
              <a:ea typeface="Arial"/>
              <a:cs typeface="Arial"/>
              <a:sym typeface="Arial"/>
            </a:endParaRPr>
          </a:p>
          <a:p>
            <a:pPr indent="-367920" lvl="0" marL="457200" marR="0" rtl="0" algn="l">
              <a:lnSpc>
                <a:spcPct val="93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Ansible Optum Event Part II</a:t>
            </a:r>
            <a:endParaRPr b="0" i="0" sz="2200" u="none" cap="none" strike="noStrike">
              <a:latin typeface="Arial"/>
              <a:ea typeface="Arial"/>
              <a:cs typeface="Arial"/>
              <a:sym typeface="Arial"/>
            </a:endParaRPr>
          </a:p>
          <a:p>
            <a:pPr indent="-367920" lvl="1" marL="914400" marR="0" rtl="0" algn="l">
              <a:lnSpc>
                <a:spcPct val="93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September 9th - Ansible Collections</a:t>
            </a:r>
            <a:endParaRPr b="0" i="0" sz="2200" u="none" cap="none" strike="noStrike">
              <a:latin typeface="Arial"/>
              <a:ea typeface="Arial"/>
              <a:cs typeface="Arial"/>
              <a:sym typeface="Arial"/>
            </a:endParaRPr>
          </a:p>
          <a:p>
            <a:pPr indent="-367920" lvl="0" marL="457200" marR="0" rtl="0" algn="l">
              <a:lnSpc>
                <a:spcPct val="93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AnsibleFest - October 13-14th</a:t>
            </a:r>
            <a:endParaRPr b="0" i="0" sz="2200" u="none" cap="none" strike="noStrike">
              <a:latin typeface="Arial"/>
              <a:ea typeface="Arial"/>
              <a:cs typeface="Arial"/>
              <a:sym typeface="Arial"/>
            </a:endParaRPr>
          </a:p>
          <a:p>
            <a:pPr indent="-367920" lvl="1" marL="914400" marR="0" rtl="0" algn="l">
              <a:lnSpc>
                <a:spcPct val="93000"/>
              </a:lnSpc>
              <a:spcBef>
                <a:spcPts val="0"/>
              </a:spcBef>
              <a:spcAft>
                <a:spcPts val="0"/>
              </a:spcAft>
              <a:buClr>
                <a:srgbClr val="000000"/>
              </a:buClr>
              <a:buSzPts val="2200"/>
              <a:buFont typeface="Arial"/>
              <a:buChar char="○"/>
            </a:pPr>
            <a:r>
              <a:rPr b="0" i="0" lang="en" sz="2200" u="sng" cap="none" strike="noStrike">
                <a:solidFill>
                  <a:schemeClr val="hlink"/>
                </a:solidFill>
                <a:latin typeface="Arial"/>
                <a:ea typeface="Arial"/>
                <a:cs typeface="Arial"/>
                <a:sym typeface="Arial"/>
                <a:hlinkClick r:id="rId3"/>
              </a:rPr>
              <a:t>https://www.ansible.com/ansiblefest</a:t>
            </a:r>
            <a:endParaRPr b="0" i="0" sz="2200" u="none" cap="none" strike="noStrike">
              <a:latin typeface="Arial"/>
              <a:ea typeface="Arial"/>
              <a:cs typeface="Arial"/>
              <a:sym typeface="Arial"/>
            </a:endParaRPr>
          </a:p>
          <a:p>
            <a:pPr indent="0" lvl="0" marL="0" marR="0" rtl="0" algn="l">
              <a:lnSpc>
                <a:spcPct val="93000"/>
              </a:lnSpc>
              <a:spcBef>
                <a:spcPts val="0"/>
              </a:spcBef>
              <a:spcAft>
                <a:spcPts val="0"/>
              </a:spcAft>
              <a:buNone/>
            </a:pPr>
            <a:r>
              <a:t/>
            </a:r>
            <a:endParaRPr b="0" i="0" sz="22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descr="cloud.eps" id="1041" name="Google Shape;1041;p231"/>
          <p:cNvPicPr preferRelativeResize="0"/>
          <p:nvPr/>
        </p:nvPicPr>
        <p:blipFill rotWithShape="1">
          <a:blip r:embed="rId3">
            <a:alphaModFix/>
          </a:blip>
          <a:srcRect b="0" l="0" r="0" t="0"/>
          <a:stretch/>
        </p:blipFill>
        <p:spPr>
          <a:xfrm>
            <a:off x="5869440" y="939240"/>
            <a:ext cx="1644839" cy="847440"/>
          </a:xfrm>
          <a:prstGeom prst="rect">
            <a:avLst/>
          </a:prstGeom>
          <a:noFill/>
          <a:ln>
            <a:noFill/>
          </a:ln>
        </p:spPr>
      </p:pic>
      <p:sp>
        <p:nvSpPr>
          <p:cNvPr id="1042" name="Google Shape;1042;p231"/>
          <p:cNvSpPr/>
          <p:nvPr/>
        </p:nvSpPr>
        <p:spPr>
          <a:xfrm>
            <a:off x="3312360" y="2020320"/>
            <a:ext cx="2539200" cy="2093400"/>
          </a:xfrm>
          <a:prstGeom prst="rect">
            <a:avLst/>
          </a:prstGeom>
          <a:solidFill>
            <a:srgbClr val="F2F2F2"/>
          </a:solidFill>
          <a:ln cap="flat" cmpd="sng" w="284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31"/>
          <p:cNvSpPr/>
          <p:nvPr/>
        </p:nvSpPr>
        <p:spPr>
          <a:xfrm>
            <a:off x="3323520" y="2025360"/>
            <a:ext cx="2546400" cy="317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31"/>
          <p:cNvSpPr/>
          <p:nvPr/>
        </p:nvSpPr>
        <p:spPr>
          <a:xfrm>
            <a:off x="6094440" y="1935000"/>
            <a:ext cx="378" cy="2323080"/>
          </a:xfrm>
          <a:custGeom>
            <a:rect b="b" l="l" r="r" t="t"/>
            <a:pathLst>
              <a:path extrusionOk="0" h="21600" w="21600">
                <a:moveTo>
                  <a:pt x="0" y="0"/>
                </a:moveTo>
                <a:lnTo>
                  <a:pt x="21600" y="21600"/>
                </a:lnTo>
              </a:path>
            </a:pathLst>
          </a:custGeom>
          <a:noFill/>
          <a:ln cap="flat" cmpd="sng" w="19075">
            <a:solidFill>
              <a:srgbClr val="D9D9D9"/>
            </a:solidFill>
            <a:prstDash val="dash"/>
            <a:round/>
            <a:headEnd len="sm" w="sm" type="none"/>
            <a:tailEnd len="sm" w="sm" type="none"/>
          </a:ln>
        </p:spPr>
      </p:sp>
      <p:sp>
        <p:nvSpPr>
          <p:cNvPr id="1045" name="Google Shape;1045;p231"/>
          <p:cNvSpPr/>
          <p:nvPr/>
        </p:nvSpPr>
        <p:spPr>
          <a:xfrm>
            <a:off x="3330720" y="2086920"/>
            <a:ext cx="2437800" cy="20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Overpass"/>
                <a:ea typeface="Overpass"/>
                <a:cs typeface="Overpass"/>
                <a:sym typeface="Overpass"/>
              </a:rPr>
              <a:t>ANSIBLE AUTOMATION ENGINE</a:t>
            </a:r>
            <a:endParaRPr b="0" i="0" sz="1000" u="none" cap="none" strike="noStrike">
              <a:latin typeface="Arial"/>
              <a:ea typeface="Arial"/>
              <a:cs typeface="Arial"/>
              <a:sym typeface="Arial"/>
            </a:endParaRPr>
          </a:p>
        </p:txBody>
      </p:sp>
      <p:pic>
        <p:nvPicPr>
          <p:cNvPr descr="db.eps" id="1046" name="Google Shape;1046;p231"/>
          <p:cNvPicPr preferRelativeResize="0"/>
          <p:nvPr/>
        </p:nvPicPr>
        <p:blipFill rotWithShape="1">
          <a:blip r:embed="rId4">
            <a:alphaModFix/>
          </a:blip>
          <a:srcRect b="0" l="0" r="0" t="0"/>
          <a:stretch/>
        </p:blipFill>
        <p:spPr>
          <a:xfrm>
            <a:off x="3994560" y="950400"/>
            <a:ext cx="730440" cy="626400"/>
          </a:xfrm>
          <a:prstGeom prst="rect">
            <a:avLst/>
          </a:prstGeom>
          <a:noFill/>
          <a:ln>
            <a:noFill/>
          </a:ln>
        </p:spPr>
      </p:pic>
      <p:sp>
        <p:nvSpPr>
          <p:cNvPr id="1047" name="Google Shape;1047;p231"/>
          <p:cNvSpPr/>
          <p:nvPr/>
        </p:nvSpPr>
        <p:spPr>
          <a:xfrm>
            <a:off x="4064400" y="1400040"/>
            <a:ext cx="591000" cy="16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FFFFFF"/>
                </a:solidFill>
                <a:latin typeface="Open Sans"/>
                <a:ea typeface="Open Sans"/>
                <a:cs typeface="Open Sans"/>
                <a:sym typeface="Open Sans"/>
              </a:rPr>
              <a:t>CMDB </a:t>
            </a:r>
            <a:endParaRPr b="0" i="0" sz="800" u="none" cap="none" strike="noStrike">
              <a:latin typeface="Arial"/>
              <a:ea typeface="Arial"/>
              <a:cs typeface="Arial"/>
              <a:sym typeface="Arial"/>
            </a:endParaRPr>
          </a:p>
        </p:txBody>
      </p:sp>
      <p:sp>
        <p:nvSpPr>
          <p:cNvPr id="1048" name="Google Shape;1048;p231"/>
          <p:cNvSpPr/>
          <p:nvPr/>
        </p:nvSpPr>
        <p:spPr>
          <a:xfrm flipH="1" rot="10800000">
            <a:off x="2514600" y="3638178"/>
            <a:ext cx="730458" cy="6102"/>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lg" w="lg" type="triangle"/>
          </a:ln>
        </p:spPr>
      </p:sp>
      <p:sp>
        <p:nvSpPr>
          <p:cNvPr id="1049" name="Google Shape;1049;p231"/>
          <p:cNvSpPr/>
          <p:nvPr/>
        </p:nvSpPr>
        <p:spPr>
          <a:xfrm>
            <a:off x="5895000" y="2724120"/>
            <a:ext cx="466560" cy="378"/>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lg" w="lg" type="triangle"/>
          </a:ln>
        </p:spPr>
      </p:sp>
      <p:sp>
        <p:nvSpPr>
          <p:cNvPr id="1050" name="Google Shape;1050;p231"/>
          <p:cNvSpPr/>
          <p:nvPr/>
        </p:nvSpPr>
        <p:spPr>
          <a:xfrm>
            <a:off x="5895000" y="3587760"/>
            <a:ext cx="466560" cy="378"/>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lg" w="lg" type="triangle"/>
          </a:ln>
        </p:spPr>
      </p:sp>
      <p:sp>
        <p:nvSpPr>
          <p:cNvPr id="1051" name="Google Shape;1051;p231"/>
          <p:cNvSpPr/>
          <p:nvPr/>
        </p:nvSpPr>
        <p:spPr>
          <a:xfrm>
            <a:off x="2278800" y="3143160"/>
            <a:ext cx="966600" cy="378"/>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lg" w="lg" type="triangle"/>
          </a:ln>
        </p:spPr>
      </p:sp>
      <p:sp>
        <p:nvSpPr>
          <p:cNvPr id="1052" name="Google Shape;1052;p231"/>
          <p:cNvSpPr/>
          <p:nvPr/>
        </p:nvSpPr>
        <p:spPr>
          <a:xfrm>
            <a:off x="2190600" y="2958120"/>
            <a:ext cx="378" cy="332262"/>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lg" w="lg" type="triangle"/>
          </a:ln>
        </p:spPr>
      </p:sp>
      <p:sp>
        <p:nvSpPr>
          <p:cNvPr id="1053" name="Google Shape;1053;p231"/>
          <p:cNvSpPr/>
          <p:nvPr/>
        </p:nvSpPr>
        <p:spPr>
          <a:xfrm>
            <a:off x="2282040" y="2955960"/>
            <a:ext cx="378" cy="192240"/>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sm" w="sm" type="none"/>
          </a:ln>
        </p:spPr>
      </p:sp>
      <p:sp>
        <p:nvSpPr>
          <p:cNvPr id="1054" name="Google Shape;1054;p231"/>
          <p:cNvSpPr/>
          <p:nvPr/>
        </p:nvSpPr>
        <p:spPr>
          <a:xfrm flipH="1" rot="10800000">
            <a:off x="2850840" y="2794320"/>
            <a:ext cx="396738" cy="5400"/>
          </a:xfrm>
          <a:custGeom>
            <a:rect b="b" l="l" r="r" t="t"/>
            <a:pathLst>
              <a:path extrusionOk="0" h="21600" w="21600">
                <a:moveTo>
                  <a:pt x="0" y="0"/>
                </a:moveTo>
                <a:lnTo>
                  <a:pt x="21600" y="21600"/>
                </a:lnTo>
              </a:path>
            </a:pathLst>
          </a:custGeom>
          <a:noFill/>
          <a:ln cap="flat" cmpd="sng" w="9525">
            <a:solidFill>
              <a:srgbClr val="4CB1B2"/>
            </a:solidFill>
            <a:prstDash val="solid"/>
            <a:round/>
            <a:headEnd len="sm" w="sm" type="none"/>
            <a:tailEnd len="lg" w="lg" type="triangle"/>
          </a:ln>
        </p:spPr>
      </p:sp>
      <p:sp>
        <p:nvSpPr>
          <p:cNvPr id="1055" name="Google Shape;1055;p231"/>
          <p:cNvSpPr/>
          <p:nvPr/>
        </p:nvSpPr>
        <p:spPr>
          <a:xfrm>
            <a:off x="3059640" y="2516040"/>
            <a:ext cx="186462" cy="378"/>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lg" w="lg" type="triangle"/>
          </a:ln>
        </p:spPr>
      </p:sp>
      <p:sp>
        <p:nvSpPr>
          <p:cNvPr id="1056" name="Google Shape;1056;p231"/>
          <p:cNvSpPr/>
          <p:nvPr/>
        </p:nvSpPr>
        <p:spPr>
          <a:xfrm>
            <a:off x="3069720" y="1828440"/>
            <a:ext cx="378" cy="687258"/>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sm" w="sm" type="none"/>
          </a:ln>
        </p:spPr>
      </p:sp>
      <p:sp>
        <p:nvSpPr>
          <p:cNvPr id="1057" name="Google Shape;1057;p231"/>
          <p:cNvSpPr/>
          <p:nvPr/>
        </p:nvSpPr>
        <p:spPr>
          <a:xfrm rot="10800000">
            <a:off x="3059982" y="1827702"/>
            <a:ext cx="1302858" cy="378"/>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sm" w="sm" type="none"/>
          </a:ln>
        </p:spPr>
      </p:sp>
      <p:sp>
        <p:nvSpPr>
          <p:cNvPr id="1058" name="Google Shape;1058;p231"/>
          <p:cNvSpPr/>
          <p:nvPr/>
        </p:nvSpPr>
        <p:spPr>
          <a:xfrm>
            <a:off x="4362840" y="1644120"/>
            <a:ext cx="378" cy="192240"/>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sm" w="sm" type="none"/>
          </a:ln>
        </p:spPr>
      </p:sp>
      <p:pic>
        <p:nvPicPr>
          <p:cNvPr descr="DevOps-Team.eps" id="1059" name="Google Shape;1059;p231"/>
          <p:cNvPicPr preferRelativeResize="0"/>
          <p:nvPr/>
        </p:nvPicPr>
        <p:blipFill rotWithShape="1">
          <a:blip r:embed="rId5">
            <a:alphaModFix/>
          </a:blip>
          <a:srcRect b="0" l="0" r="0" t="0"/>
          <a:stretch/>
        </p:blipFill>
        <p:spPr>
          <a:xfrm>
            <a:off x="1753560" y="2093040"/>
            <a:ext cx="906119" cy="617040"/>
          </a:xfrm>
          <a:prstGeom prst="rect">
            <a:avLst/>
          </a:prstGeom>
          <a:noFill/>
          <a:ln>
            <a:noFill/>
          </a:ln>
        </p:spPr>
      </p:pic>
      <p:sp>
        <p:nvSpPr>
          <p:cNvPr id="1060" name="Google Shape;1060;p231"/>
          <p:cNvSpPr/>
          <p:nvPr/>
        </p:nvSpPr>
        <p:spPr>
          <a:xfrm>
            <a:off x="1629360" y="2710440"/>
            <a:ext cx="1158900" cy="15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verpass"/>
                <a:ea typeface="Overpass"/>
                <a:cs typeface="Overpass"/>
                <a:sym typeface="Overpass"/>
              </a:rPr>
              <a:t>USERS</a:t>
            </a:r>
            <a:endParaRPr b="0" i="0" sz="800" u="none" cap="none" strike="noStrike">
              <a:latin typeface="Arial"/>
              <a:ea typeface="Arial"/>
              <a:cs typeface="Arial"/>
              <a:sym typeface="Arial"/>
            </a:endParaRPr>
          </a:p>
        </p:txBody>
      </p:sp>
      <p:sp>
        <p:nvSpPr>
          <p:cNvPr id="1061" name="Google Shape;1061;p231"/>
          <p:cNvSpPr/>
          <p:nvPr/>
        </p:nvSpPr>
        <p:spPr>
          <a:xfrm>
            <a:off x="3579120" y="3010680"/>
            <a:ext cx="911100" cy="16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verpass"/>
                <a:ea typeface="Overpass"/>
                <a:cs typeface="Overpass"/>
                <a:sym typeface="Overpass"/>
              </a:rPr>
              <a:t>INVENTORY</a:t>
            </a:r>
            <a:endParaRPr b="0" i="0" sz="800" u="none" cap="none" strike="noStrike">
              <a:latin typeface="Arial"/>
              <a:ea typeface="Arial"/>
              <a:cs typeface="Arial"/>
              <a:sym typeface="Arial"/>
            </a:endParaRPr>
          </a:p>
        </p:txBody>
      </p:sp>
      <p:pic>
        <p:nvPicPr>
          <p:cNvPr descr="hosts.eps" id="1062" name="Google Shape;1062;p231"/>
          <p:cNvPicPr preferRelativeResize="0"/>
          <p:nvPr/>
        </p:nvPicPr>
        <p:blipFill rotWithShape="1">
          <a:blip r:embed="rId6">
            <a:alphaModFix/>
          </a:blip>
          <a:srcRect b="0" l="0" r="0" t="0"/>
          <a:stretch/>
        </p:blipFill>
        <p:spPr>
          <a:xfrm>
            <a:off x="6440760" y="2510280"/>
            <a:ext cx="457200" cy="387720"/>
          </a:xfrm>
          <a:prstGeom prst="rect">
            <a:avLst/>
          </a:prstGeom>
          <a:noFill/>
          <a:ln>
            <a:noFill/>
          </a:ln>
        </p:spPr>
      </p:pic>
      <p:sp>
        <p:nvSpPr>
          <p:cNvPr id="1063" name="Google Shape;1063;p231"/>
          <p:cNvSpPr/>
          <p:nvPr/>
        </p:nvSpPr>
        <p:spPr>
          <a:xfrm>
            <a:off x="6201000" y="2933280"/>
            <a:ext cx="911100" cy="15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verpass"/>
                <a:ea typeface="Overpass"/>
                <a:cs typeface="Overpass"/>
                <a:sym typeface="Overpass"/>
              </a:rPr>
              <a:t>HOSTS</a:t>
            </a:r>
            <a:endParaRPr b="0" i="0" sz="800" u="none" cap="none" strike="noStrike">
              <a:latin typeface="Arial"/>
              <a:ea typeface="Arial"/>
              <a:cs typeface="Arial"/>
              <a:sym typeface="Arial"/>
            </a:endParaRPr>
          </a:p>
        </p:txBody>
      </p:sp>
      <p:sp>
        <p:nvSpPr>
          <p:cNvPr id="1064" name="Google Shape;1064;p231"/>
          <p:cNvSpPr/>
          <p:nvPr/>
        </p:nvSpPr>
        <p:spPr>
          <a:xfrm>
            <a:off x="6199920" y="3849480"/>
            <a:ext cx="911100" cy="26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verpass"/>
                <a:ea typeface="Overpass"/>
                <a:cs typeface="Overpass"/>
                <a:sym typeface="Overpass"/>
              </a:rPr>
              <a:t>NETWORK DEVICES</a:t>
            </a:r>
            <a:endParaRPr b="0" i="0" sz="800" u="none" cap="none" strike="noStrike">
              <a:latin typeface="Arial"/>
              <a:ea typeface="Arial"/>
              <a:cs typeface="Arial"/>
              <a:sym typeface="Arial"/>
            </a:endParaRPr>
          </a:p>
        </p:txBody>
      </p:sp>
      <p:pic>
        <p:nvPicPr>
          <p:cNvPr descr="networking.eps" id="1065" name="Google Shape;1065;p231"/>
          <p:cNvPicPr preferRelativeResize="0"/>
          <p:nvPr/>
        </p:nvPicPr>
        <p:blipFill rotWithShape="1">
          <a:blip r:embed="rId7">
            <a:alphaModFix/>
          </a:blip>
          <a:srcRect b="0" l="0" r="0" t="0"/>
          <a:stretch/>
        </p:blipFill>
        <p:spPr>
          <a:xfrm>
            <a:off x="6446520" y="3385440"/>
            <a:ext cx="439200" cy="439200"/>
          </a:xfrm>
          <a:prstGeom prst="rect">
            <a:avLst/>
          </a:prstGeom>
          <a:noFill/>
          <a:ln>
            <a:noFill/>
          </a:ln>
        </p:spPr>
      </p:pic>
      <p:sp>
        <p:nvSpPr>
          <p:cNvPr id="1066" name="Google Shape;1066;p231"/>
          <p:cNvSpPr/>
          <p:nvPr/>
        </p:nvSpPr>
        <p:spPr>
          <a:xfrm>
            <a:off x="4771440" y="3769200"/>
            <a:ext cx="730500" cy="16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24C55"/>
                </a:solidFill>
                <a:latin typeface="Overpass"/>
                <a:ea typeface="Overpass"/>
                <a:cs typeface="Overpass"/>
                <a:sym typeface="Overpass"/>
              </a:rPr>
              <a:t>PLUGINS</a:t>
            </a:r>
            <a:endParaRPr b="0" i="0" sz="800" u="none" cap="none" strike="noStrike">
              <a:latin typeface="Arial"/>
              <a:ea typeface="Arial"/>
              <a:cs typeface="Arial"/>
              <a:sym typeface="Arial"/>
            </a:endParaRPr>
          </a:p>
        </p:txBody>
      </p:sp>
      <p:pic>
        <p:nvPicPr>
          <p:cNvPr descr="inventory.eps" id="1067" name="Google Shape;1067;p231"/>
          <p:cNvPicPr preferRelativeResize="0"/>
          <p:nvPr/>
        </p:nvPicPr>
        <p:blipFill rotWithShape="1">
          <a:blip r:embed="rId8">
            <a:alphaModFix/>
          </a:blip>
          <a:srcRect b="0" l="0" r="0" t="0"/>
          <a:stretch/>
        </p:blipFill>
        <p:spPr>
          <a:xfrm>
            <a:off x="3819960" y="2540520"/>
            <a:ext cx="412921" cy="441001"/>
          </a:xfrm>
          <a:prstGeom prst="rect">
            <a:avLst/>
          </a:prstGeom>
          <a:noFill/>
          <a:ln>
            <a:noFill/>
          </a:ln>
        </p:spPr>
      </p:pic>
      <p:pic>
        <p:nvPicPr>
          <p:cNvPr descr="api.eps" id="1068" name="Google Shape;1068;p231"/>
          <p:cNvPicPr preferRelativeResize="0"/>
          <p:nvPr/>
        </p:nvPicPr>
        <p:blipFill rotWithShape="1">
          <a:blip r:embed="rId9">
            <a:alphaModFix/>
          </a:blip>
          <a:srcRect b="0" l="0" r="0" t="0"/>
          <a:stretch/>
        </p:blipFill>
        <p:spPr>
          <a:xfrm>
            <a:off x="4878720" y="2555640"/>
            <a:ext cx="464760" cy="432720"/>
          </a:xfrm>
          <a:prstGeom prst="rect">
            <a:avLst/>
          </a:prstGeom>
          <a:noFill/>
          <a:ln>
            <a:noFill/>
          </a:ln>
        </p:spPr>
      </p:pic>
      <p:sp>
        <p:nvSpPr>
          <p:cNvPr id="1069" name="Google Shape;1069;p231"/>
          <p:cNvSpPr/>
          <p:nvPr/>
        </p:nvSpPr>
        <p:spPr>
          <a:xfrm>
            <a:off x="4908960" y="3014280"/>
            <a:ext cx="466500" cy="16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24C55"/>
                </a:solidFill>
                <a:latin typeface="Overpass"/>
                <a:ea typeface="Overpass"/>
                <a:cs typeface="Overpass"/>
                <a:sym typeface="Overpass"/>
              </a:rPr>
              <a:t>CLI</a:t>
            </a:r>
            <a:endParaRPr b="0" i="0" sz="800" u="none" cap="none" strike="noStrike">
              <a:latin typeface="Arial"/>
              <a:ea typeface="Arial"/>
              <a:cs typeface="Arial"/>
              <a:sym typeface="Arial"/>
            </a:endParaRPr>
          </a:p>
        </p:txBody>
      </p:sp>
      <p:pic>
        <p:nvPicPr>
          <p:cNvPr descr="plugin.eps" id="1070" name="Google Shape;1070;p231"/>
          <p:cNvPicPr preferRelativeResize="0"/>
          <p:nvPr/>
        </p:nvPicPr>
        <p:blipFill rotWithShape="1">
          <a:blip r:embed="rId10">
            <a:alphaModFix/>
          </a:blip>
          <a:srcRect b="0" l="0" r="0" t="0"/>
          <a:stretch/>
        </p:blipFill>
        <p:spPr>
          <a:xfrm>
            <a:off x="4847760" y="3366360"/>
            <a:ext cx="551521" cy="370439"/>
          </a:xfrm>
          <a:prstGeom prst="rect">
            <a:avLst/>
          </a:prstGeom>
          <a:noFill/>
          <a:ln>
            <a:noFill/>
          </a:ln>
        </p:spPr>
      </p:pic>
      <p:sp>
        <p:nvSpPr>
          <p:cNvPr id="1071" name="Google Shape;1071;p231"/>
          <p:cNvSpPr/>
          <p:nvPr/>
        </p:nvSpPr>
        <p:spPr>
          <a:xfrm>
            <a:off x="3565800" y="3768840"/>
            <a:ext cx="911100" cy="16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24C55"/>
                </a:solidFill>
                <a:latin typeface="Overpass"/>
                <a:ea typeface="Overpass"/>
                <a:cs typeface="Overpass"/>
                <a:sym typeface="Overpass"/>
              </a:rPr>
              <a:t>MODULES</a:t>
            </a:r>
            <a:endParaRPr b="0" i="0" sz="800" u="none" cap="none" strike="noStrike">
              <a:latin typeface="Arial"/>
              <a:ea typeface="Arial"/>
              <a:cs typeface="Arial"/>
              <a:sym typeface="Arial"/>
            </a:endParaRPr>
          </a:p>
        </p:txBody>
      </p:sp>
      <p:pic>
        <p:nvPicPr>
          <p:cNvPr descr="tools.eps" id="1072" name="Google Shape;1072;p231"/>
          <p:cNvPicPr preferRelativeResize="0"/>
          <p:nvPr/>
        </p:nvPicPr>
        <p:blipFill rotWithShape="1">
          <a:blip r:embed="rId11">
            <a:alphaModFix/>
          </a:blip>
          <a:srcRect b="0" l="0" r="0" t="0"/>
          <a:stretch/>
        </p:blipFill>
        <p:spPr>
          <a:xfrm>
            <a:off x="3852360" y="3382560"/>
            <a:ext cx="359639" cy="358921"/>
          </a:xfrm>
          <a:prstGeom prst="rect">
            <a:avLst/>
          </a:prstGeom>
          <a:noFill/>
          <a:ln>
            <a:noFill/>
          </a:ln>
        </p:spPr>
      </p:pic>
      <p:sp>
        <p:nvSpPr>
          <p:cNvPr id="1073" name="Google Shape;1073;p231"/>
          <p:cNvSpPr/>
          <p:nvPr/>
        </p:nvSpPr>
        <p:spPr>
          <a:xfrm rot="10800000">
            <a:off x="6705342" y="1852218"/>
            <a:ext cx="378" cy="297702"/>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lg" w="lg" type="triangle"/>
          </a:ln>
        </p:spPr>
      </p:sp>
      <p:pic>
        <p:nvPicPr>
          <p:cNvPr descr="cloud.eps" id="1074" name="Google Shape;1074;p231"/>
          <p:cNvPicPr preferRelativeResize="0"/>
          <p:nvPr/>
        </p:nvPicPr>
        <p:blipFill rotWithShape="1">
          <a:blip r:embed="rId3">
            <a:alphaModFix/>
          </a:blip>
          <a:srcRect b="0" l="0" r="0" t="0"/>
          <a:stretch/>
        </p:blipFill>
        <p:spPr>
          <a:xfrm>
            <a:off x="2033640" y="829440"/>
            <a:ext cx="1644839" cy="847440"/>
          </a:xfrm>
          <a:prstGeom prst="rect">
            <a:avLst/>
          </a:prstGeom>
          <a:noFill/>
          <a:ln>
            <a:noFill/>
          </a:ln>
        </p:spPr>
      </p:pic>
      <p:sp>
        <p:nvSpPr>
          <p:cNvPr id="1075" name="Google Shape;1075;p231"/>
          <p:cNvSpPr/>
          <p:nvPr/>
        </p:nvSpPr>
        <p:spPr>
          <a:xfrm>
            <a:off x="1629360" y="4016160"/>
            <a:ext cx="11589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verpass"/>
                <a:ea typeface="Overpass"/>
                <a:cs typeface="Overpass"/>
                <a:sym typeface="Overpass"/>
              </a:rPr>
              <a:t>ANSIBLE PLAYBOOK</a:t>
            </a:r>
            <a:endParaRPr b="0" i="0" sz="800" u="none" cap="none" strike="noStrike">
              <a:latin typeface="Arial"/>
              <a:ea typeface="Arial"/>
              <a:cs typeface="Arial"/>
              <a:sym typeface="Arial"/>
            </a:endParaRPr>
          </a:p>
        </p:txBody>
      </p:sp>
      <p:pic>
        <p:nvPicPr>
          <p:cNvPr id="1076" name="Google Shape;1076;p231"/>
          <p:cNvPicPr preferRelativeResize="0"/>
          <p:nvPr/>
        </p:nvPicPr>
        <p:blipFill rotWithShape="1">
          <a:blip r:embed="rId12">
            <a:alphaModFix/>
          </a:blip>
          <a:srcRect b="0" l="0" r="0" t="0"/>
          <a:stretch/>
        </p:blipFill>
        <p:spPr>
          <a:xfrm>
            <a:off x="1821600" y="3240720"/>
            <a:ext cx="774720" cy="774720"/>
          </a:xfrm>
          <a:prstGeom prst="rect">
            <a:avLst/>
          </a:prstGeom>
          <a:noFill/>
          <a:ln>
            <a:noFill/>
          </a:ln>
        </p:spPr>
      </p:pic>
      <p:sp>
        <p:nvSpPr>
          <p:cNvPr id="1077" name="Google Shape;1077;p231"/>
          <p:cNvSpPr/>
          <p:nvPr/>
        </p:nvSpPr>
        <p:spPr>
          <a:xfrm flipH="1" rot="10800000">
            <a:off x="2850840" y="2792520"/>
            <a:ext cx="396738" cy="5400"/>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lg" w="lg" type="triangle"/>
          </a:ln>
        </p:spPr>
      </p:sp>
      <p:sp>
        <p:nvSpPr>
          <p:cNvPr id="1078" name="Google Shape;1078;p231"/>
          <p:cNvSpPr/>
          <p:nvPr/>
        </p:nvSpPr>
        <p:spPr>
          <a:xfrm>
            <a:off x="2856240" y="1737720"/>
            <a:ext cx="378" cy="1065582"/>
          </a:xfrm>
          <a:custGeom>
            <a:rect b="b" l="l" r="r" t="t"/>
            <a:pathLst>
              <a:path extrusionOk="0" h="21600" w="21600">
                <a:moveTo>
                  <a:pt x="0" y="0"/>
                </a:moveTo>
                <a:lnTo>
                  <a:pt x="21600" y="21600"/>
                </a:lnTo>
              </a:path>
            </a:pathLst>
          </a:custGeom>
          <a:noFill/>
          <a:ln cap="flat" cmpd="sng" w="9525">
            <a:solidFill>
              <a:srgbClr val="CC0000"/>
            </a:solidFill>
            <a:prstDash val="solid"/>
            <a:round/>
            <a:headEnd len="sm" w="sm" type="none"/>
            <a:tailEnd len="sm" w="sm" type="none"/>
          </a:ln>
        </p:spPr>
      </p:sp>
      <p:sp>
        <p:nvSpPr>
          <p:cNvPr id="1079" name="Google Shape;1079;p231"/>
          <p:cNvSpPr/>
          <p:nvPr/>
        </p:nvSpPr>
        <p:spPr>
          <a:xfrm>
            <a:off x="5948640" y="1240920"/>
            <a:ext cx="1442100" cy="24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verpass"/>
                <a:ea typeface="Overpass"/>
                <a:cs typeface="Overpass"/>
                <a:sym typeface="Overpass"/>
              </a:rPr>
              <a:t>PUBLIC / PRIVATE</a:t>
            </a:r>
            <a:br>
              <a:rPr b="0" i="0" lang="en" sz="1800" u="none" cap="none" strike="noStrike">
                <a:latin typeface="Arial"/>
                <a:ea typeface="Arial"/>
                <a:cs typeface="Arial"/>
                <a:sym typeface="Arial"/>
              </a:rPr>
            </a:br>
            <a:r>
              <a:rPr b="1" i="0" lang="en" sz="800" u="none" cap="none" strike="noStrike">
                <a:solidFill>
                  <a:srgbClr val="414E55"/>
                </a:solidFill>
                <a:latin typeface="Overpass"/>
                <a:ea typeface="Overpass"/>
                <a:cs typeface="Overpass"/>
                <a:sym typeface="Overpass"/>
              </a:rPr>
              <a:t>CLOUD</a:t>
            </a:r>
            <a:endParaRPr b="0" i="0" sz="800" u="none" cap="none" strike="noStrike">
              <a:latin typeface="Arial"/>
              <a:ea typeface="Arial"/>
              <a:cs typeface="Arial"/>
              <a:sym typeface="Arial"/>
            </a:endParaRPr>
          </a:p>
        </p:txBody>
      </p:sp>
      <p:sp>
        <p:nvSpPr>
          <p:cNvPr id="1080" name="Google Shape;1080;p231"/>
          <p:cNvSpPr/>
          <p:nvPr/>
        </p:nvSpPr>
        <p:spPr>
          <a:xfrm>
            <a:off x="2102760" y="1130760"/>
            <a:ext cx="1442100" cy="24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verpass"/>
                <a:ea typeface="Overpass"/>
                <a:cs typeface="Overpass"/>
                <a:sym typeface="Overpass"/>
              </a:rPr>
              <a:t>PUBLIC / PRIVATE</a:t>
            </a:r>
            <a:br>
              <a:rPr b="0" i="0" lang="en" sz="1800" u="none" cap="none" strike="noStrike">
                <a:latin typeface="Arial"/>
                <a:ea typeface="Arial"/>
                <a:cs typeface="Arial"/>
                <a:sym typeface="Arial"/>
              </a:rPr>
            </a:br>
            <a:r>
              <a:rPr b="1" i="0" lang="en" sz="800" u="none" cap="none" strike="noStrike">
                <a:solidFill>
                  <a:srgbClr val="414E55"/>
                </a:solidFill>
                <a:latin typeface="Overpass"/>
                <a:ea typeface="Overpass"/>
                <a:cs typeface="Overpass"/>
                <a:sym typeface="Overpass"/>
              </a:rPr>
              <a:t>CLOUD</a:t>
            </a:r>
            <a:endParaRPr b="0" i="0" sz="8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232"/>
          <p:cNvSpPr/>
          <p:nvPr/>
        </p:nvSpPr>
        <p:spPr>
          <a:xfrm>
            <a:off x="246960" y="1188720"/>
            <a:ext cx="1388160" cy="35204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2"/>
          <p:cNvSpPr/>
          <p:nvPr/>
        </p:nvSpPr>
        <p:spPr>
          <a:xfrm>
            <a:off x="1699200" y="1188720"/>
            <a:ext cx="1388160" cy="35204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2"/>
          <p:cNvSpPr/>
          <p:nvPr/>
        </p:nvSpPr>
        <p:spPr>
          <a:xfrm>
            <a:off x="3149640" y="1188720"/>
            <a:ext cx="1388160" cy="35204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32"/>
          <p:cNvSpPr/>
          <p:nvPr/>
        </p:nvSpPr>
        <p:spPr>
          <a:xfrm>
            <a:off x="4600800" y="1188720"/>
            <a:ext cx="1388160" cy="35204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32"/>
          <p:cNvSpPr/>
          <p:nvPr/>
        </p:nvSpPr>
        <p:spPr>
          <a:xfrm>
            <a:off x="6060600" y="1188720"/>
            <a:ext cx="1388160" cy="35204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32"/>
          <p:cNvSpPr/>
          <p:nvPr/>
        </p:nvSpPr>
        <p:spPr>
          <a:xfrm>
            <a:off x="7508520" y="1188720"/>
            <a:ext cx="1388160" cy="35204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32"/>
          <p:cNvSpPr/>
          <p:nvPr/>
        </p:nvSpPr>
        <p:spPr>
          <a:xfrm>
            <a:off x="338400" y="1289880"/>
            <a:ext cx="1483560" cy="3031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EE0000"/>
                </a:solidFill>
                <a:latin typeface="Red Hat Text"/>
                <a:ea typeface="Red Hat Text"/>
                <a:cs typeface="Red Hat Text"/>
                <a:sym typeface="Red Hat Text"/>
              </a:rPr>
              <a:t>Cloud</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p:txBody>
      </p:sp>
      <p:sp>
        <p:nvSpPr>
          <p:cNvPr id="1092" name="Google Shape;1092;p232"/>
          <p:cNvSpPr/>
          <p:nvPr/>
        </p:nvSpPr>
        <p:spPr>
          <a:xfrm>
            <a:off x="1661760" y="1289880"/>
            <a:ext cx="1460880" cy="57384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100" u="none" cap="none" strike="noStrike">
                <a:solidFill>
                  <a:srgbClr val="EE0000"/>
                </a:solidFill>
                <a:latin typeface="Red Hat Text"/>
                <a:ea typeface="Red Hat Text"/>
                <a:cs typeface="Red Hat Text"/>
                <a:sym typeface="Red Hat Text"/>
              </a:rPr>
              <a:t>Virt &amp; Container</a:t>
            </a:r>
            <a:endParaRPr b="0" i="0" sz="1100" u="none" cap="none" strike="noStrike">
              <a:latin typeface="Arial"/>
              <a:ea typeface="Arial"/>
              <a:cs typeface="Arial"/>
              <a:sym typeface="Arial"/>
            </a:endParaRPr>
          </a:p>
        </p:txBody>
      </p:sp>
      <p:sp>
        <p:nvSpPr>
          <p:cNvPr id="1093" name="Google Shape;1093;p232"/>
          <p:cNvSpPr/>
          <p:nvPr/>
        </p:nvSpPr>
        <p:spPr>
          <a:xfrm>
            <a:off x="3151800" y="1289880"/>
            <a:ext cx="1388160" cy="417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EE0000"/>
                </a:solidFill>
                <a:latin typeface="Red Hat Text"/>
                <a:ea typeface="Red Hat Text"/>
                <a:cs typeface="Red Hat Text"/>
                <a:sym typeface="Red Hat Text"/>
              </a:rPr>
              <a:t>Windows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p:txBody>
      </p:sp>
      <p:sp>
        <p:nvSpPr>
          <p:cNvPr id="1094" name="Google Shape;1094;p232"/>
          <p:cNvSpPr/>
          <p:nvPr/>
        </p:nvSpPr>
        <p:spPr>
          <a:xfrm>
            <a:off x="4601160" y="1289880"/>
            <a:ext cx="1225440" cy="417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EE0000"/>
                </a:solidFill>
                <a:latin typeface="Red Hat Text"/>
                <a:ea typeface="Red Hat Text"/>
                <a:cs typeface="Red Hat Text"/>
                <a:sym typeface="Red Hat Text"/>
              </a:rPr>
              <a:t>Network</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p:txBody>
      </p:sp>
      <p:sp>
        <p:nvSpPr>
          <p:cNvPr id="1095" name="Google Shape;1095;p232"/>
          <p:cNvSpPr/>
          <p:nvPr/>
        </p:nvSpPr>
        <p:spPr>
          <a:xfrm>
            <a:off x="6047280" y="1289880"/>
            <a:ext cx="1388160" cy="3621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EE0000"/>
                </a:solidFill>
                <a:latin typeface="Red Hat Text"/>
                <a:ea typeface="Red Hat Text"/>
                <a:cs typeface="Red Hat Text"/>
                <a:sym typeface="Red Hat Text"/>
              </a:rPr>
              <a:t>Security</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p:txBody>
      </p:sp>
      <p:sp>
        <p:nvSpPr>
          <p:cNvPr id="1096" name="Google Shape;1096;p232"/>
          <p:cNvSpPr/>
          <p:nvPr/>
        </p:nvSpPr>
        <p:spPr>
          <a:xfrm>
            <a:off x="7508520" y="1289880"/>
            <a:ext cx="1388160" cy="4690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EE0000"/>
                </a:solidFill>
                <a:latin typeface="Red Hat Text"/>
                <a:ea typeface="Red Hat Text"/>
                <a:cs typeface="Red Hat Text"/>
                <a:sym typeface="Red Hat Text"/>
              </a:rPr>
              <a:t>Monitoring</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p:txBody>
      </p:sp>
      <p:sp>
        <p:nvSpPr>
          <p:cNvPr id="1097" name="Google Shape;1097;p232"/>
          <p:cNvSpPr/>
          <p:nvPr/>
        </p:nvSpPr>
        <p:spPr>
          <a:xfrm>
            <a:off x="5760" y="274680"/>
            <a:ext cx="9143640" cy="70992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None/>
            </a:pPr>
            <a:r>
              <a:rPr b="0" i="0" lang="en" sz="2000" u="none" cap="none" strike="noStrike">
                <a:solidFill>
                  <a:srgbClr val="EE0000"/>
                </a:solidFill>
                <a:latin typeface="Red Hat Display"/>
                <a:ea typeface="Red Hat Display"/>
                <a:cs typeface="Red Hat Display"/>
                <a:sym typeface="Red Hat Display"/>
              </a:rPr>
              <a:t>Ansible automates technologies you use</a:t>
            </a:r>
            <a:br>
              <a:rPr b="0" i="0" lang="en" sz="1800" u="none" cap="none" strike="noStrike">
                <a:latin typeface="Arial"/>
                <a:ea typeface="Arial"/>
                <a:cs typeface="Arial"/>
                <a:sym typeface="Arial"/>
              </a:rPr>
            </a:br>
            <a:r>
              <a:rPr b="0" i="0" lang="en" sz="1400" u="none" cap="none" strike="noStrike">
                <a:solidFill>
                  <a:srgbClr val="222222"/>
                </a:solidFill>
                <a:latin typeface="Red Hat Display"/>
                <a:ea typeface="Red Hat Display"/>
                <a:cs typeface="Red Hat Display"/>
                <a:sym typeface="Red Hat Display"/>
              </a:rPr>
              <a:t>Time to automate is measured in minutes, 50+ certified platforms</a:t>
            </a:r>
            <a:endParaRPr b="0" i="0" sz="1400" u="none" cap="none" strike="noStrike">
              <a:latin typeface="Arial"/>
              <a:ea typeface="Arial"/>
              <a:cs typeface="Arial"/>
              <a:sym typeface="Arial"/>
            </a:endParaRPr>
          </a:p>
        </p:txBody>
      </p:sp>
      <p:sp>
        <p:nvSpPr>
          <p:cNvPr id="1098" name="Google Shape;1098;p232"/>
          <p:cNvSpPr/>
          <p:nvPr/>
        </p:nvSpPr>
        <p:spPr>
          <a:xfrm>
            <a:off x="401760" y="1548360"/>
            <a:ext cx="1160640" cy="216684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100" u="none" cap="none" strike="noStrike">
                <a:solidFill>
                  <a:srgbClr val="555960"/>
                </a:solidFill>
                <a:latin typeface="Red Hat Text"/>
                <a:ea typeface="Red Hat Text"/>
                <a:cs typeface="Red Hat Text"/>
                <a:sym typeface="Red Hat Text"/>
              </a:rPr>
              <a:t>AWS</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100" u="none" cap="none" strike="noStrike">
                <a:solidFill>
                  <a:srgbClr val="555960"/>
                </a:solidFill>
                <a:latin typeface="Red Hat Text"/>
                <a:ea typeface="Red Hat Text"/>
                <a:cs typeface="Red Hat Text"/>
                <a:sym typeface="Red Hat Text"/>
              </a:rPr>
              <a:t>Azure</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100" u="none" cap="none" strike="noStrike">
                <a:solidFill>
                  <a:srgbClr val="555960"/>
                </a:solidFill>
                <a:latin typeface="Red Hat Text"/>
                <a:ea typeface="Red Hat Text"/>
                <a:cs typeface="Red Hat Text"/>
                <a:sym typeface="Red Hat Text"/>
              </a:rPr>
              <a:t>Digital Ocean</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100" u="none" cap="none" strike="noStrike">
                <a:solidFill>
                  <a:srgbClr val="555960"/>
                </a:solidFill>
                <a:latin typeface="Red Hat Text"/>
                <a:ea typeface="Red Hat Text"/>
                <a:cs typeface="Red Hat Text"/>
                <a:sym typeface="Red Hat Text"/>
              </a:rPr>
              <a:t>Google</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100" u="none" cap="none" strike="noStrike">
                <a:solidFill>
                  <a:srgbClr val="555960"/>
                </a:solidFill>
                <a:latin typeface="Red Hat Text"/>
                <a:ea typeface="Red Hat Text"/>
                <a:cs typeface="Red Hat Text"/>
                <a:sym typeface="Red Hat Text"/>
              </a:rPr>
              <a:t>OpenStack</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100" u="none" cap="none" strike="noStrike">
                <a:solidFill>
                  <a:srgbClr val="555960"/>
                </a:solidFill>
                <a:latin typeface="Red Hat Text"/>
                <a:ea typeface="Red Hat Text"/>
                <a:cs typeface="Red Hat Text"/>
                <a:sym typeface="Red Hat Text"/>
              </a:rPr>
              <a:t>Rackspace</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100" u="none" cap="none" strike="noStrike">
                <a:solidFill>
                  <a:srgbClr val="555960"/>
                </a:solidFill>
                <a:latin typeface="Red Hat Text"/>
                <a:ea typeface="Red Hat Text"/>
                <a:cs typeface="Red Hat Text"/>
                <a:sym typeface="Red Hat Text"/>
              </a:rPr>
              <a:t>+more</a:t>
            </a:r>
            <a:endParaRPr b="0" i="0" sz="1100" u="none" cap="none" strike="noStrike">
              <a:latin typeface="Arial"/>
              <a:ea typeface="Arial"/>
              <a:cs typeface="Arial"/>
              <a:sym typeface="Arial"/>
            </a:endParaRPr>
          </a:p>
        </p:txBody>
      </p:sp>
      <p:sp>
        <p:nvSpPr>
          <p:cNvPr id="1099" name="Google Shape;1099;p232"/>
          <p:cNvSpPr/>
          <p:nvPr/>
        </p:nvSpPr>
        <p:spPr>
          <a:xfrm>
            <a:off x="1689840" y="1593360"/>
            <a:ext cx="1371240" cy="229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Docker</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Kubernetes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OpenStack</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OpenShift</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VMware</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+more</a:t>
            </a:r>
            <a:endParaRPr b="0" i="0" sz="1200" u="none" cap="none" strike="noStrike">
              <a:latin typeface="Arial"/>
              <a:ea typeface="Arial"/>
              <a:cs typeface="Arial"/>
              <a:sym typeface="Arial"/>
            </a:endParaRPr>
          </a:p>
        </p:txBody>
      </p:sp>
      <p:sp>
        <p:nvSpPr>
          <p:cNvPr id="1100" name="Google Shape;1100;p232"/>
          <p:cNvSpPr/>
          <p:nvPr/>
        </p:nvSpPr>
        <p:spPr>
          <a:xfrm>
            <a:off x="3160800" y="1593360"/>
            <a:ext cx="1366920" cy="25534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ACLs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Files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Packages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IIS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Registry</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Shares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Services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Configs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Users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Domains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Updates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+more</a:t>
            </a:r>
            <a:endParaRPr b="0" i="0" sz="1200" u="none" cap="none" strike="noStrike">
              <a:latin typeface="Arial"/>
              <a:ea typeface="Arial"/>
              <a:cs typeface="Arial"/>
              <a:sym typeface="Arial"/>
            </a:endParaRPr>
          </a:p>
        </p:txBody>
      </p:sp>
      <p:sp>
        <p:nvSpPr>
          <p:cNvPr id="1101" name="Google Shape;1101;p232"/>
          <p:cNvSpPr/>
          <p:nvPr/>
        </p:nvSpPr>
        <p:spPr>
          <a:xfrm>
            <a:off x="4617000" y="1593360"/>
            <a:ext cx="1366920" cy="266004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Arista</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Aruba</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Bigswitch</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Cisco</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Ericsson</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F5</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FRR</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Juniper</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Meraki</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OpenvSwitch</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Ruckus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VyOS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+more</a:t>
            </a:r>
            <a:endParaRPr b="0" i="0" sz="1200" u="none" cap="none" strike="noStrike">
              <a:latin typeface="Arial"/>
              <a:ea typeface="Arial"/>
              <a:cs typeface="Arial"/>
              <a:sym typeface="Arial"/>
            </a:endParaRPr>
          </a:p>
        </p:txBody>
      </p:sp>
      <p:sp>
        <p:nvSpPr>
          <p:cNvPr id="1102" name="Google Shape;1102;p232"/>
          <p:cNvSpPr/>
          <p:nvPr/>
        </p:nvSpPr>
        <p:spPr>
          <a:xfrm>
            <a:off x="6053400" y="1548360"/>
            <a:ext cx="1388520" cy="25534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Checkpoint</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Cisco</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CyberArk</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F5</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Fortinet</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Juniper</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IBM</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Palo Alto</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Snort</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+more</a:t>
            </a:r>
            <a:endParaRPr b="0" i="0" sz="1200" u="none" cap="none" strike="noStrike">
              <a:latin typeface="Arial"/>
              <a:ea typeface="Arial"/>
              <a:cs typeface="Arial"/>
              <a:sym typeface="Arial"/>
            </a:endParaRPr>
          </a:p>
        </p:txBody>
      </p:sp>
      <p:sp>
        <p:nvSpPr>
          <p:cNvPr id="1103" name="Google Shape;1103;p232"/>
          <p:cNvSpPr/>
          <p:nvPr/>
        </p:nvSpPr>
        <p:spPr>
          <a:xfrm>
            <a:off x="7520760" y="1548360"/>
            <a:ext cx="1329120" cy="266004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Dynatrace</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Datadog</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LogicMonitor</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New Relic</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Sensu</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+more</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EE0000"/>
                </a:solidFill>
                <a:latin typeface="Red Hat Text"/>
                <a:ea typeface="Red Hat Text"/>
                <a:cs typeface="Red Hat Text"/>
                <a:sym typeface="Red Hat Text"/>
              </a:rPr>
              <a:t>Devops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Jira</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GitHub</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Vagrant</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Jenkins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Slack</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555960"/>
                </a:solidFill>
                <a:latin typeface="Red Hat Text"/>
                <a:ea typeface="Red Hat Text"/>
                <a:cs typeface="Red Hat Text"/>
                <a:sym typeface="Red Hat Text"/>
              </a:rPr>
              <a:t>+more</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p:txBody>
      </p:sp>
      <p:sp>
        <p:nvSpPr>
          <p:cNvPr id="1104" name="Google Shape;1104;p232"/>
          <p:cNvSpPr/>
          <p:nvPr/>
        </p:nvSpPr>
        <p:spPr>
          <a:xfrm>
            <a:off x="1743480" y="3177720"/>
            <a:ext cx="1225440" cy="46908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None/>
            </a:pPr>
            <a:r>
              <a:rPr b="1" i="0" lang="en" sz="1200" u="none" cap="none" strike="noStrike">
                <a:solidFill>
                  <a:srgbClr val="EE0000"/>
                </a:solidFill>
                <a:latin typeface="Red Hat Text"/>
                <a:ea typeface="Red Hat Text"/>
                <a:cs typeface="Red Hat Text"/>
                <a:sym typeface="Red Hat Text"/>
              </a:rPr>
              <a:t>Storage</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666666"/>
                </a:solidFill>
                <a:latin typeface="Red Hat Text"/>
                <a:ea typeface="Red Hat Text"/>
                <a:cs typeface="Red Hat Text"/>
                <a:sym typeface="Red Hat Text"/>
              </a:rPr>
              <a:t>EMC</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666666"/>
                </a:solidFill>
                <a:latin typeface="Red Hat Text"/>
                <a:ea typeface="Red Hat Text"/>
                <a:cs typeface="Red Hat Text"/>
                <a:sym typeface="Red Hat Text"/>
              </a:rPr>
              <a:t>Netapp</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666666"/>
                </a:solidFill>
                <a:latin typeface="Red Hat Text"/>
                <a:ea typeface="Red Hat Text"/>
                <a:cs typeface="Red Hat Text"/>
                <a:sym typeface="Red Hat Text"/>
              </a:rPr>
              <a:t>Hitachi</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666666"/>
                </a:solidFill>
                <a:latin typeface="Red Hat Text"/>
                <a:ea typeface="Red Hat Text"/>
                <a:cs typeface="Red Hat Text"/>
                <a:sym typeface="Red Hat Text"/>
              </a:rPr>
              <a:t>IBM</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666666"/>
                </a:solidFill>
                <a:latin typeface="Red Hat Text"/>
                <a:ea typeface="Red Hat Text"/>
                <a:cs typeface="Red Hat Text"/>
                <a:sym typeface="Red Hat Text"/>
              </a:rPr>
              <a:t>Infinidat</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200" u="none" cap="none" strike="noStrike">
                <a:solidFill>
                  <a:srgbClr val="666666"/>
                </a:solidFill>
                <a:latin typeface="Red Hat Text"/>
                <a:ea typeface="Red Hat Text"/>
                <a:cs typeface="Red Hat Text"/>
                <a:sym typeface="Red Hat Text"/>
              </a:rPr>
              <a:t>+more</a:t>
            </a:r>
            <a:endParaRPr b="0" i="0" sz="1200" u="none" cap="none" strike="noStrike">
              <a:latin typeface="Arial"/>
              <a:ea typeface="Arial"/>
              <a:cs typeface="Arial"/>
              <a:sym typeface="Arial"/>
            </a:endParaRPr>
          </a:p>
        </p:txBody>
      </p:sp>
      <p:sp>
        <p:nvSpPr>
          <p:cNvPr id="1105" name="Google Shape;1105;p232"/>
          <p:cNvSpPr/>
          <p:nvPr/>
        </p:nvSpPr>
        <p:spPr>
          <a:xfrm>
            <a:off x="375840" y="2981880"/>
            <a:ext cx="1225440" cy="30312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None/>
            </a:pPr>
            <a:r>
              <a:rPr b="1" i="0" lang="en" sz="1100" u="none" cap="none" strike="noStrike">
                <a:solidFill>
                  <a:srgbClr val="EE0000"/>
                </a:solidFill>
                <a:latin typeface="Red Hat Text"/>
                <a:ea typeface="Red Hat Text"/>
                <a:cs typeface="Red Hat Text"/>
                <a:sym typeface="Red Hat Text"/>
              </a:rPr>
              <a:t>Red Hat Products</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100" u="none" cap="none" strike="noStrike">
                <a:solidFill>
                  <a:srgbClr val="434343"/>
                </a:solidFill>
                <a:latin typeface="Red Hat Text"/>
                <a:ea typeface="Red Hat Text"/>
                <a:cs typeface="Red Hat Text"/>
                <a:sym typeface="Red Hat Text"/>
              </a:rPr>
              <a:t>RHEL</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100" u="none" cap="none" strike="noStrike">
                <a:solidFill>
                  <a:srgbClr val="434343"/>
                </a:solidFill>
                <a:latin typeface="Red Hat Text"/>
                <a:ea typeface="Red Hat Text"/>
                <a:cs typeface="Red Hat Text"/>
                <a:sym typeface="Red Hat Text"/>
              </a:rPr>
              <a:t>OpenShift</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100" u="none" cap="none" strike="noStrike">
                <a:solidFill>
                  <a:srgbClr val="434343"/>
                </a:solidFill>
                <a:latin typeface="Red Hat Text"/>
                <a:ea typeface="Red Hat Text"/>
                <a:cs typeface="Red Hat Text"/>
                <a:sym typeface="Red Hat Text"/>
              </a:rPr>
              <a:t>Satellite</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100" u="none" cap="none" strike="noStrike">
                <a:solidFill>
                  <a:srgbClr val="434343"/>
                </a:solidFill>
                <a:latin typeface="Red Hat Text"/>
                <a:ea typeface="Red Hat Text"/>
                <a:cs typeface="Red Hat Text"/>
                <a:sym typeface="Red Hat Text"/>
              </a:rPr>
              <a:t>Insights</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100" u="none" cap="none" strike="noStrike">
                <a:solidFill>
                  <a:srgbClr val="434343"/>
                </a:solidFill>
                <a:latin typeface="Red Hat Text"/>
                <a:ea typeface="Red Hat Text"/>
                <a:cs typeface="Red Hat Text"/>
                <a:sym typeface="Red Hat Text"/>
              </a:rPr>
              <a:t>PAM/DM</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100" u="none" cap="none" strike="noStrike">
                <a:solidFill>
                  <a:srgbClr val="434343"/>
                </a:solidFill>
                <a:latin typeface="Red Hat Text"/>
                <a:ea typeface="Red Hat Text"/>
                <a:cs typeface="Red Hat Text"/>
                <a:sym typeface="Red Hat Text"/>
              </a:rPr>
              <a:t>JBoss EAP</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 sz="1100" u="none" cap="none" strike="noStrike">
                <a:solidFill>
                  <a:srgbClr val="434343"/>
                </a:solidFill>
                <a:latin typeface="Red Hat Text"/>
                <a:ea typeface="Red Hat Text"/>
                <a:cs typeface="Red Hat Text"/>
                <a:sym typeface="Red Hat Text"/>
              </a:rPr>
              <a:t>+more</a:t>
            </a:r>
            <a:endParaRPr b="0" i="0" sz="1100" u="none" cap="none" strike="noStrike">
              <a:latin typeface="Arial"/>
              <a:ea typeface="Arial"/>
              <a:cs typeface="Arial"/>
              <a:sym typeface="Arial"/>
            </a:endParaRPr>
          </a:p>
        </p:txBody>
      </p:sp>
      <p:sp>
        <p:nvSpPr>
          <p:cNvPr id="1106" name="Google Shape;1106;p232"/>
          <p:cNvSpPr/>
          <p:nvPr/>
        </p:nvSpPr>
        <p:spPr>
          <a:xfrm>
            <a:off x="6051960" y="3715560"/>
            <a:ext cx="1388520" cy="3621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00" u="none" cap="none" strike="noStrike">
                <a:solidFill>
                  <a:srgbClr val="EE0000"/>
                </a:solidFill>
                <a:latin typeface="Red Hat Text"/>
                <a:ea typeface="Red Hat Text"/>
                <a:cs typeface="Red Hat Text"/>
                <a:sym typeface="Red Hat Text"/>
              </a:rPr>
              <a:t>Systems</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IBM (Z,P,I)</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Dell</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Cisco</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 sz="1200" u="none" cap="none" strike="noStrike">
                <a:solidFill>
                  <a:srgbClr val="555960"/>
                </a:solidFill>
                <a:latin typeface="Red Hat Text"/>
                <a:ea typeface="Red Hat Text"/>
                <a:cs typeface="Red Hat Text"/>
                <a:sym typeface="Red Hat Text"/>
              </a:rPr>
              <a:t>HP</a:t>
            </a:r>
            <a:endParaRPr b="0" i="0" sz="12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233"/>
          <p:cNvSpPr/>
          <p:nvPr/>
        </p:nvSpPr>
        <p:spPr>
          <a:xfrm>
            <a:off x="1958400" y="392040"/>
            <a:ext cx="5226840" cy="434448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name</a:t>
            </a: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9A0203"/>
                </a:solidFill>
                <a:latin typeface="Courier New"/>
                <a:ea typeface="Courier New"/>
                <a:cs typeface="Courier New"/>
                <a:sym typeface="Courier New"/>
              </a:rPr>
              <a:t>Linux install and start apache</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300" u="none" cap="none" strike="noStrike">
                <a:solidFill>
                  <a:srgbClr val="1562B7"/>
                </a:solidFill>
                <a:latin typeface="Courier New"/>
                <a:ea typeface="Courier New"/>
                <a:cs typeface="Courier New"/>
                <a:sym typeface="Courier New"/>
              </a:rPr>
              <a:t>  hosts</a:t>
            </a:r>
            <a:r>
              <a:rPr b="0" i="0" lang="en" sz="1300" u="none" cap="none" strike="noStrike">
                <a:solidFill>
                  <a:srgbClr val="000000"/>
                </a:solidFill>
                <a:latin typeface="Courier New"/>
                <a:ea typeface="Courier New"/>
                <a:cs typeface="Courier New"/>
                <a:sym typeface="Courier New"/>
              </a:rPr>
              <a:t>: web</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become</a:t>
            </a:r>
            <a:r>
              <a:rPr b="0" i="0" lang="en" sz="1300" u="none" cap="none" strike="noStrike">
                <a:solidFill>
                  <a:srgbClr val="000000"/>
                </a:solidFill>
                <a:latin typeface="Courier New"/>
                <a:ea typeface="Courier New"/>
                <a:cs typeface="Courier New"/>
                <a:sym typeface="Courier New"/>
              </a:rPr>
              <a:t>: yes</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tasks</a:t>
            </a:r>
            <a:r>
              <a:rPr b="0" i="0" lang="en" sz="1300" u="none" cap="none" strike="noStrike">
                <a:solidFill>
                  <a:srgbClr val="000000"/>
                </a:solidFill>
                <a:latin typeface="Courier New"/>
                <a:ea typeface="Courier New"/>
                <a:cs typeface="Courier New"/>
                <a:sym typeface="Courier New"/>
              </a:rPr>
              <a: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 </a:t>
            </a:r>
            <a:r>
              <a:rPr b="1" i="0" lang="en" sz="1300" u="none" cap="none" strike="noStrike">
                <a:solidFill>
                  <a:srgbClr val="1678C4"/>
                </a:solidFill>
                <a:latin typeface="Courier New"/>
                <a:ea typeface="Courier New"/>
                <a:cs typeface="Courier New"/>
                <a:sym typeface="Courier New"/>
              </a:rPr>
              <a:t>name</a:t>
            </a: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9A0203"/>
                </a:solidFill>
                <a:latin typeface="Courier New"/>
                <a:ea typeface="Courier New"/>
                <a:cs typeface="Courier New"/>
                <a:sym typeface="Courier New"/>
              </a:rPr>
              <a:t>httpd package is present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yum</a:t>
            </a:r>
            <a:r>
              <a:rPr b="0" i="0" lang="en" sz="1300" u="none" cap="none" strike="noStrike">
                <a:solidFill>
                  <a:srgbClr val="000000"/>
                </a:solidFill>
                <a:latin typeface="Courier New"/>
                <a:ea typeface="Courier New"/>
                <a:cs typeface="Courier New"/>
                <a:sym typeface="Courier New"/>
              </a:rPr>
              <a: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name</a:t>
            </a:r>
            <a:r>
              <a:rPr b="0" i="0" lang="en" sz="1300" u="none" cap="none" strike="noStrike">
                <a:solidFill>
                  <a:srgbClr val="000000"/>
                </a:solidFill>
                <a:latin typeface="Courier New"/>
                <a:ea typeface="Courier New"/>
                <a:cs typeface="Courier New"/>
                <a:sym typeface="Courier New"/>
              </a:rPr>
              <a:t>: httpd</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state</a:t>
            </a:r>
            <a:r>
              <a:rPr b="0" i="0" lang="en" sz="1300" u="none" cap="none" strike="noStrike">
                <a:solidFill>
                  <a:srgbClr val="000000"/>
                </a:solidFill>
                <a:latin typeface="Courier New"/>
                <a:ea typeface="Courier New"/>
                <a:cs typeface="Courier New"/>
                <a:sym typeface="Courier New"/>
              </a:rPr>
              <a:t>: latest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 </a:t>
            </a:r>
            <a:r>
              <a:rPr b="1" i="0" lang="en" sz="1300" u="none" cap="none" strike="noStrike">
                <a:solidFill>
                  <a:srgbClr val="1678C4"/>
                </a:solidFill>
                <a:latin typeface="Courier New"/>
                <a:ea typeface="Courier New"/>
                <a:cs typeface="Courier New"/>
                <a:sym typeface="Courier New"/>
              </a:rPr>
              <a:t>name</a:t>
            </a: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9A0203"/>
                </a:solidFill>
                <a:latin typeface="Courier New"/>
                <a:ea typeface="Courier New"/>
                <a:cs typeface="Courier New"/>
                <a:sym typeface="Courier New"/>
              </a:rPr>
              <a:t>latest index.html file is present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template</a:t>
            </a:r>
            <a:r>
              <a:rPr b="0" i="0" lang="en" sz="1300" u="none" cap="none" strike="noStrike">
                <a:solidFill>
                  <a:srgbClr val="000000"/>
                </a:solidFill>
                <a:latin typeface="Courier New"/>
                <a:ea typeface="Courier New"/>
                <a:cs typeface="Courier New"/>
                <a:sym typeface="Courier New"/>
              </a:rPr>
              <a: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src</a:t>
            </a:r>
            <a:r>
              <a:rPr b="0" i="0" lang="en" sz="1300" u="none" cap="none" strike="noStrike">
                <a:solidFill>
                  <a:srgbClr val="000000"/>
                </a:solidFill>
                <a:latin typeface="Courier New"/>
                <a:ea typeface="Courier New"/>
                <a:cs typeface="Courier New"/>
                <a:sym typeface="Courier New"/>
              </a:rPr>
              <a:t>: files/index.html</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dest</a:t>
            </a:r>
            <a:r>
              <a:rPr b="0" i="0" lang="en" sz="1300" u="none" cap="none" strike="noStrike">
                <a:solidFill>
                  <a:srgbClr val="000000"/>
                </a:solidFill>
                <a:latin typeface="Courier New"/>
                <a:ea typeface="Courier New"/>
                <a:cs typeface="Courier New"/>
                <a:sym typeface="Courier New"/>
              </a:rPr>
              <a:t>: /var/www/html/</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 </a:t>
            </a:r>
            <a:r>
              <a:rPr b="1" i="0" lang="en" sz="1300" u="none" cap="none" strike="noStrike">
                <a:solidFill>
                  <a:srgbClr val="1678C4"/>
                </a:solidFill>
                <a:latin typeface="Courier New"/>
                <a:ea typeface="Courier New"/>
                <a:cs typeface="Courier New"/>
                <a:sym typeface="Courier New"/>
              </a:rPr>
              <a:t>name</a:t>
            </a: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9A0203"/>
                </a:solidFill>
                <a:latin typeface="Courier New"/>
                <a:ea typeface="Courier New"/>
                <a:cs typeface="Courier New"/>
                <a:sym typeface="Courier New"/>
              </a:rPr>
              <a:t>httpd is started</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service</a:t>
            </a:r>
            <a:r>
              <a:rPr b="0" i="0" lang="en" sz="1300" u="none" cap="none" strike="noStrike">
                <a:solidFill>
                  <a:srgbClr val="000000"/>
                </a:solidFill>
                <a:latin typeface="Courier New"/>
                <a:ea typeface="Courier New"/>
                <a:cs typeface="Courier New"/>
                <a:sym typeface="Courier New"/>
              </a:rPr>
              <a:t>:</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name</a:t>
            </a:r>
            <a:r>
              <a:rPr b="0" i="0" lang="en" sz="1300" u="none" cap="none" strike="noStrike">
                <a:solidFill>
                  <a:srgbClr val="000000"/>
                </a:solidFill>
                <a:latin typeface="Courier New"/>
                <a:ea typeface="Courier New"/>
                <a:cs typeface="Courier New"/>
                <a:sym typeface="Courier New"/>
              </a:rPr>
              <a:t>: httpd</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300" u="none" cap="none" strike="noStrike">
                <a:solidFill>
                  <a:srgbClr val="000000"/>
                </a:solidFill>
                <a:latin typeface="Courier New"/>
                <a:ea typeface="Courier New"/>
                <a:cs typeface="Courier New"/>
                <a:sym typeface="Courier New"/>
              </a:rPr>
              <a:t>        </a:t>
            </a:r>
            <a:r>
              <a:rPr b="1" i="0" lang="en" sz="1300" u="none" cap="none" strike="noStrike">
                <a:solidFill>
                  <a:srgbClr val="1678C4"/>
                </a:solidFill>
                <a:latin typeface="Courier New"/>
                <a:ea typeface="Courier New"/>
                <a:cs typeface="Courier New"/>
                <a:sym typeface="Courier New"/>
              </a:rPr>
              <a:t>state</a:t>
            </a:r>
            <a:r>
              <a:rPr b="0" i="0" lang="en" sz="1300" u="none" cap="none" strike="noStrike">
                <a:solidFill>
                  <a:srgbClr val="000000"/>
                </a:solidFill>
                <a:latin typeface="Courier New"/>
                <a:ea typeface="Courier New"/>
                <a:cs typeface="Courier New"/>
                <a:sym typeface="Courier New"/>
              </a:rPr>
              <a:t>: started</a:t>
            </a:r>
            <a:endParaRPr b="0" i="0" sz="1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3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234"/>
          <p:cNvPicPr preferRelativeResize="0"/>
          <p:nvPr/>
        </p:nvPicPr>
        <p:blipFill rotWithShape="1">
          <a:blip r:embed="rId3">
            <a:alphaModFix/>
          </a:blip>
          <a:srcRect b="0" l="0" r="0" t="0"/>
          <a:stretch/>
        </p:blipFill>
        <p:spPr>
          <a:xfrm>
            <a:off x="1586880" y="402840"/>
            <a:ext cx="5969880" cy="43372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235"/>
          <p:cNvSpPr/>
          <p:nvPr/>
        </p:nvSpPr>
        <p:spPr>
          <a:xfrm>
            <a:off x="384480" y="1981080"/>
            <a:ext cx="7766640" cy="1852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Red Hat Display"/>
                <a:ea typeface="Red Hat Display"/>
                <a:cs typeface="Red Hat Display"/>
                <a:sym typeface="Red Hat Display"/>
              </a:rPr>
              <a:t>Red Hat Ansible Tower:</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3600" u="none" cap="none" strike="noStrike">
                <a:solidFill>
                  <a:srgbClr val="000000"/>
                </a:solidFill>
                <a:latin typeface="Red Hat Display"/>
                <a:ea typeface="Red Hat Display"/>
                <a:cs typeface="Red Hat Display"/>
                <a:sym typeface="Red Hat Display"/>
              </a:rPr>
              <a:t>Operate and </a:t>
            </a:r>
            <a:br>
              <a:rPr b="0" i="0" lang="en" sz="1800" u="none" cap="none" strike="noStrike">
                <a:latin typeface="Arial"/>
                <a:ea typeface="Arial"/>
                <a:cs typeface="Arial"/>
                <a:sym typeface="Arial"/>
              </a:rPr>
            </a:br>
            <a:r>
              <a:rPr b="0" i="0" lang="en" sz="3600" u="none" cap="none" strike="noStrike">
                <a:solidFill>
                  <a:srgbClr val="000000"/>
                </a:solidFill>
                <a:latin typeface="Red Hat Display"/>
                <a:ea typeface="Red Hat Display"/>
                <a:cs typeface="Red Hat Display"/>
                <a:sym typeface="Red Hat Display"/>
              </a:rPr>
              <a:t>control at scale</a:t>
            </a:r>
            <a:endParaRPr b="0" i="0" sz="3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6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25" name="Shape 1125"/>
        <p:cNvGrpSpPr/>
        <p:nvPr/>
      </p:nvGrpSpPr>
      <p:grpSpPr>
        <a:xfrm>
          <a:off x="0" y="0"/>
          <a:ext cx="0" cy="0"/>
          <a:chOff x="0" y="0"/>
          <a:chExt cx="0" cy="0"/>
        </a:xfrm>
      </p:grpSpPr>
      <p:sp>
        <p:nvSpPr>
          <p:cNvPr id="1126" name="Google Shape;1126;p236"/>
          <p:cNvSpPr/>
          <p:nvPr/>
        </p:nvSpPr>
        <p:spPr>
          <a:xfrm>
            <a:off x="389520" y="1045080"/>
            <a:ext cx="4105080" cy="33343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br>
              <a:rPr b="0" i="0" lang="en" sz="1800" u="none" cap="none" strike="noStrike">
                <a:latin typeface="Arial"/>
                <a:ea typeface="Arial"/>
                <a:cs typeface="Arial"/>
                <a:sym typeface="Arial"/>
              </a:rPr>
            </a:br>
            <a:r>
              <a:rPr b="0" i="0" lang="en" sz="1400" u="none" cap="none" strike="noStrike">
                <a:solidFill>
                  <a:srgbClr val="666666"/>
                </a:solidFill>
                <a:latin typeface="Red Hat Display"/>
                <a:ea typeface="Red Hat Display"/>
                <a:cs typeface="Red Hat Display"/>
                <a:sym typeface="Red Hat Display"/>
              </a:rPr>
              <a:t>Ansible Tower is a UI and RESTful API allowing you to scale IT automation, manage complex deployments and speed productivity.</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666666"/>
                </a:solidFill>
                <a:latin typeface="Red Hat Display"/>
                <a:ea typeface="Red Hat Display"/>
                <a:cs typeface="Red Hat Display"/>
                <a:sym typeface="Red Hat Display"/>
              </a:rPr>
              <a:t>• Role-based access control</a:t>
            </a:r>
            <a:br>
              <a:rPr b="0" i="0" lang="en" sz="1800" u="none" cap="none" strike="noStrike">
                <a:latin typeface="Arial"/>
                <a:ea typeface="Arial"/>
                <a:cs typeface="Arial"/>
                <a:sym typeface="Arial"/>
              </a:rPr>
            </a:br>
            <a:endParaRPr b="0" i="0" sz="1400" u="none" cap="none" strike="noStrike">
              <a:latin typeface="Arial"/>
              <a:ea typeface="Arial"/>
              <a:cs typeface="Arial"/>
              <a:sym typeface="Arial"/>
            </a:endParaRPr>
          </a:p>
          <a:p>
            <a:pPr indent="0" lvl="0" marL="0" marR="0" rtl="0" algn="l">
              <a:lnSpc>
                <a:spcPct val="100000"/>
              </a:lnSpc>
              <a:spcBef>
                <a:spcPts val="300"/>
              </a:spcBef>
              <a:spcAft>
                <a:spcPts val="0"/>
              </a:spcAft>
              <a:buNone/>
            </a:pPr>
            <a:r>
              <a:rPr b="0" i="0" lang="en" sz="1400" u="none" cap="none" strike="noStrike">
                <a:solidFill>
                  <a:srgbClr val="666666"/>
                </a:solidFill>
                <a:latin typeface="Red Hat Display"/>
                <a:ea typeface="Red Hat Display"/>
                <a:cs typeface="Red Hat Display"/>
                <a:sym typeface="Red Hat Display"/>
              </a:rPr>
              <a:t>• Deploy entire applications with </a:t>
            </a:r>
            <a:br>
              <a:rPr b="0" i="0" lang="en" sz="1800" u="none" cap="none" strike="noStrike">
                <a:latin typeface="Arial"/>
                <a:ea typeface="Arial"/>
                <a:cs typeface="Arial"/>
                <a:sym typeface="Arial"/>
              </a:rPr>
            </a:br>
            <a:r>
              <a:rPr b="0" i="0" lang="en" sz="1400" u="none" cap="none" strike="noStrike">
                <a:solidFill>
                  <a:srgbClr val="666666"/>
                </a:solidFill>
                <a:latin typeface="Red Hat Display"/>
                <a:ea typeface="Red Hat Display"/>
                <a:cs typeface="Red Hat Display"/>
                <a:sym typeface="Red Hat Display"/>
              </a:rPr>
              <a:t>  push-button deployment access</a:t>
            </a:r>
            <a:br>
              <a:rPr b="0" i="0" lang="en" sz="1800" u="none" cap="none" strike="noStrike">
                <a:latin typeface="Arial"/>
                <a:ea typeface="Arial"/>
                <a:cs typeface="Arial"/>
                <a:sym typeface="Arial"/>
              </a:rPr>
            </a:br>
            <a:endParaRPr b="0" i="0" sz="1400" u="none" cap="none" strike="noStrike">
              <a:latin typeface="Arial"/>
              <a:ea typeface="Arial"/>
              <a:cs typeface="Arial"/>
              <a:sym typeface="Arial"/>
            </a:endParaRPr>
          </a:p>
          <a:p>
            <a:pPr indent="0" lvl="0" marL="0" marR="0" rtl="0" algn="l">
              <a:lnSpc>
                <a:spcPct val="100000"/>
              </a:lnSpc>
              <a:spcBef>
                <a:spcPts val="300"/>
              </a:spcBef>
              <a:spcAft>
                <a:spcPts val="0"/>
              </a:spcAft>
              <a:buNone/>
            </a:pPr>
            <a:r>
              <a:rPr b="0" i="0" lang="en" sz="1400" u="none" cap="none" strike="noStrike">
                <a:solidFill>
                  <a:srgbClr val="666666"/>
                </a:solidFill>
                <a:latin typeface="Red Hat Display"/>
                <a:ea typeface="Red Hat Display"/>
                <a:cs typeface="Red Hat Display"/>
                <a:sym typeface="Red Hat Display"/>
              </a:rPr>
              <a:t>• All automations are centrally logged</a:t>
            </a:r>
            <a:endParaRPr b="0" i="0" sz="1400" u="none" cap="none" strike="noStrike">
              <a:latin typeface="Arial"/>
              <a:ea typeface="Arial"/>
              <a:cs typeface="Arial"/>
              <a:sym typeface="Arial"/>
            </a:endParaRPr>
          </a:p>
          <a:p>
            <a:pPr indent="0" lvl="0" marL="0" marR="0" rtl="0" algn="l">
              <a:lnSpc>
                <a:spcPct val="100000"/>
              </a:lnSpc>
              <a:spcBef>
                <a:spcPts val="300"/>
              </a:spcBef>
              <a:spcAft>
                <a:spcPts val="0"/>
              </a:spcAft>
              <a:buNone/>
            </a:pPr>
            <a:r>
              <a:t/>
            </a:r>
            <a:endParaRPr b="0" i="0" sz="1400" u="none" cap="none" strike="noStrike">
              <a:latin typeface="Arial"/>
              <a:ea typeface="Arial"/>
              <a:cs typeface="Arial"/>
              <a:sym typeface="Arial"/>
            </a:endParaRPr>
          </a:p>
          <a:p>
            <a:pPr indent="0" lvl="0" marL="0" marR="0" rtl="0" algn="l">
              <a:lnSpc>
                <a:spcPct val="100000"/>
              </a:lnSpc>
              <a:spcBef>
                <a:spcPts val="300"/>
              </a:spcBef>
              <a:spcAft>
                <a:spcPts val="0"/>
              </a:spcAft>
              <a:buNone/>
            </a:pPr>
            <a:r>
              <a:rPr b="0" i="0" lang="en" sz="1400" u="none" cap="none" strike="noStrike">
                <a:solidFill>
                  <a:srgbClr val="666666"/>
                </a:solidFill>
                <a:latin typeface="Red Hat Display"/>
                <a:ea typeface="Red Hat Display"/>
                <a:cs typeface="Red Hat Display"/>
                <a:sym typeface="Red Hat Display"/>
              </a:rPr>
              <a:t>• Powerful workflows match your IT processes</a:t>
            </a:r>
            <a:endParaRPr b="0" i="0" sz="1400" u="none" cap="none" strike="noStrike">
              <a:latin typeface="Arial"/>
              <a:ea typeface="Arial"/>
              <a:cs typeface="Arial"/>
              <a:sym typeface="Arial"/>
            </a:endParaRPr>
          </a:p>
        </p:txBody>
      </p:sp>
      <p:sp>
        <p:nvSpPr>
          <p:cNvPr id="1127" name="Google Shape;1127;p236"/>
          <p:cNvSpPr/>
          <p:nvPr/>
        </p:nvSpPr>
        <p:spPr>
          <a:xfrm>
            <a:off x="305280" y="355680"/>
            <a:ext cx="6885360" cy="61956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EE0000"/>
                </a:solidFill>
                <a:latin typeface="Red Hat Display"/>
                <a:ea typeface="Red Hat Display"/>
                <a:cs typeface="Red Hat Display"/>
                <a:sym typeface="Red Hat Display"/>
              </a:rPr>
              <a:t>What is Ansible Tower?</a:t>
            </a:r>
            <a:endParaRPr b="0" i="0" sz="2800" u="none" cap="none" strike="noStrike">
              <a:latin typeface="Arial"/>
              <a:ea typeface="Arial"/>
              <a:cs typeface="Arial"/>
              <a:sym typeface="Arial"/>
            </a:endParaRPr>
          </a:p>
        </p:txBody>
      </p:sp>
      <p:pic>
        <p:nvPicPr>
          <p:cNvPr id="1128" name="Google Shape;1128;p236"/>
          <p:cNvPicPr preferRelativeResize="0"/>
          <p:nvPr/>
        </p:nvPicPr>
        <p:blipFill rotWithShape="1">
          <a:blip r:embed="rId3">
            <a:alphaModFix/>
          </a:blip>
          <a:srcRect b="0" l="3151" r="20549" t="0"/>
          <a:stretch/>
        </p:blipFill>
        <p:spPr>
          <a:xfrm>
            <a:off x="4163760" y="713880"/>
            <a:ext cx="4979880" cy="3850920"/>
          </a:xfrm>
          <a:prstGeom prst="rect">
            <a:avLst/>
          </a:prstGeom>
          <a:noFill/>
          <a:ln>
            <a:noFill/>
          </a:ln>
        </p:spPr>
      </p:pic>
      <p:pic>
        <p:nvPicPr>
          <p:cNvPr id="1129" name="Google Shape;1129;p236"/>
          <p:cNvPicPr preferRelativeResize="0"/>
          <p:nvPr/>
        </p:nvPicPr>
        <p:blipFill rotWithShape="1">
          <a:blip r:embed="rId4">
            <a:alphaModFix/>
          </a:blip>
          <a:srcRect b="-37713" l="-13188" r="-9484" t="-47703"/>
          <a:stretch/>
        </p:blipFill>
        <p:spPr>
          <a:xfrm>
            <a:off x="8077680" y="4642560"/>
            <a:ext cx="989640" cy="3535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237"/>
          <p:cNvSpPr/>
          <p:nvPr/>
        </p:nvSpPr>
        <p:spPr>
          <a:xfrm>
            <a:off x="3034080" y="2101320"/>
            <a:ext cx="3104280" cy="2589480"/>
          </a:xfrm>
          <a:prstGeom prst="roundRect">
            <a:avLst>
              <a:gd fmla="val 16667" name="adj"/>
            </a:avLst>
          </a:prstGeom>
          <a:solidFill>
            <a:srgbClr val="EFEFEF"/>
          </a:solidFill>
          <a:ln cap="flat" cmpd="sng" w="1907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6" name="Google Shape;1136;p237"/>
          <p:cNvPicPr preferRelativeResize="0"/>
          <p:nvPr/>
        </p:nvPicPr>
        <p:blipFill rotWithShape="1">
          <a:blip r:embed="rId3">
            <a:alphaModFix/>
          </a:blip>
          <a:srcRect b="0" l="0" r="0" t="0"/>
          <a:stretch/>
        </p:blipFill>
        <p:spPr>
          <a:xfrm>
            <a:off x="4342320" y="1274040"/>
            <a:ext cx="459000" cy="459000"/>
          </a:xfrm>
          <a:prstGeom prst="rect">
            <a:avLst/>
          </a:prstGeom>
          <a:noFill/>
          <a:ln>
            <a:noFill/>
          </a:ln>
        </p:spPr>
      </p:pic>
      <p:pic>
        <p:nvPicPr>
          <p:cNvPr descr="Image result for vmware logo png" id="1137" name="Google Shape;1137;p237"/>
          <p:cNvPicPr preferRelativeResize="0"/>
          <p:nvPr/>
        </p:nvPicPr>
        <p:blipFill rotWithShape="1">
          <a:blip r:embed="rId4">
            <a:alphaModFix/>
          </a:blip>
          <a:srcRect b="0" l="0" r="0" t="0"/>
          <a:stretch/>
        </p:blipFill>
        <p:spPr>
          <a:xfrm>
            <a:off x="7266960" y="2924640"/>
            <a:ext cx="1220760" cy="198000"/>
          </a:xfrm>
          <a:prstGeom prst="rect">
            <a:avLst/>
          </a:prstGeom>
          <a:noFill/>
          <a:ln>
            <a:noFill/>
          </a:ln>
        </p:spPr>
      </p:pic>
      <p:pic>
        <p:nvPicPr>
          <p:cNvPr id="1138" name="Google Shape;1138;p237"/>
          <p:cNvPicPr preferRelativeResize="0"/>
          <p:nvPr/>
        </p:nvPicPr>
        <p:blipFill rotWithShape="1">
          <a:blip r:embed="rId5">
            <a:alphaModFix/>
          </a:blip>
          <a:srcRect b="-17390" l="-51374" r="-51353" t="-17406"/>
          <a:stretch/>
        </p:blipFill>
        <p:spPr>
          <a:xfrm>
            <a:off x="6983280" y="3459600"/>
            <a:ext cx="1281600" cy="511560"/>
          </a:xfrm>
          <a:prstGeom prst="rect">
            <a:avLst/>
          </a:prstGeom>
          <a:noFill/>
          <a:ln>
            <a:noFill/>
          </a:ln>
        </p:spPr>
      </p:pic>
      <p:pic>
        <p:nvPicPr>
          <p:cNvPr descr="Image result for jfrog artifactory logo png" id="1139" name="Google Shape;1139;p237"/>
          <p:cNvPicPr preferRelativeResize="0"/>
          <p:nvPr/>
        </p:nvPicPr>
        <p:blipFill rotWithShape="1">
          <a:blip r:embed="rId6">
            <a:alphaModFix/>
          </a:blip>
          <a:srcRect b="0" l="0" r="0" t="0"/>
          <a:stretch/>
        </p:blipFill>
        <p:spPr>
          <a:xfrm>
            <a:off x="686880" y="2988720"/>
            <a:ext cx="1018800" cy="632880"/>
          </a:xfrm>
          <a:prstGeom prst="rect">
            <a:avLst/>
          </a:prstGeom>
          <a:noFill/>
          <a:ln>
            <a:noFill/>
          </a:ln>
        </p:spPr>
      </p:pic>
      <p:pic>
        <p:nvPicPr>
          <p:cNvPr descr="Image result for github logo transparent" id="1140" name="Google Shape;1140;p237"/>
          <p:cNvPicPr preferRelativeResize="0"/>
          <p:nvPr/>
        </p:nvPicPr>
        <p:blipFill rotWithShape="1">
          <a:blip r:embed="rId7">
            <a:alphaModFix/>
          </a:blip>
          <a:srcRect b="0" l="0" r="0" t="0"/>
          <a:stretch/>
        </p:blipFill>
        <p:spPr>
          <a:xfrm>
            <a:off x="814320" y="1044360"/>
            <a:ext cx="1220760" cy="460080"/>
          </a:xfrm>
          <a:prstGeom prst="rect">
            <a:avLst/>
          </a:prstGeom>
          <a:noFill/>
          <a:ln>
            <a:noFill/>
          </a:ln>
        </p:spPr>
      </p:pic>
      <p:pic>
        <p:nvPicPr>
          <p:cNvPr id="1141" name="Google Shape;1141;p237"/>
          <p:cNvPicPr preferRelativeResize="0"/>
          <p:nvPr/>
        </p:nvPicPr>
        <p:blipFill rotWithShape="1">
          <a:blip r:embed="rId8">
            <a:alphaModFix/>
          </a:blip>
          <a:srcRect b="0" l="0" r="0" t="0"/>
          <a:stretch/>
        </p:blipFill>
        <p:spPr>
          <a:xfrm>
            <a:off x="7397640" y="4268160"/>
            <a:ext cx="712800" cy="338760"/>
          </a:xfrm>
          <a:prstGeom prst="rect">
            <a:avLst/>
          </a:prstGeom>
          <a:noFill/>
          <a:ln>
            <a:noFill/>
          </a:ln>
        </p:spPr>
      </p:pic>
      <p:pic>
        <p:nvPicPr>
          <p:cNvPr id="1142" name="Google Shape;1142;p237"/>
          <p:cNvPicPr preferRelativeResize="0"/>
          <p:nvPr/>
        </p:nvPicPr>
        <p:blipFill rotWithShape="1">
          <a:blip r:embed="rId9">
            <a:alphaModFix/>
          </a:blip>
          <a:srcRect b="0" l="0" r="0" t="0"/>
          <a:stretch/>
        </p:blipFill>
        <p:spPr>
          <a:xfrm>
            <a:off x="4215600" y="222120"/>
            <a:ext cx="712800" cy="523080"/>
          </a:xfrm>
          <a:prstGeom prst="rect">
            <a:avLst/>
          </a:prstGeom>
          <a:noFill/>
          <a:ln>
            <a:noFill/>
          </a:ln>
        </p:spPr>
      </p:pic>
      <p:grpSp>
        <p:nvGrpSpPr>
          <p:cNvPr id="1143" name="Google Shape;1143;p237"/>
          <p:cNvGrpSpPr/>
          <p:nvPr/>
        </p:nvGrpSpPr>
        <p:grpSpPr>
          <a:xfrm>
            <a:off x="4379760" y="3728880"/>
            <a:ext cx="412920" cy="545040"/>
            <a:chOff x="4379760" y="3728880"/>
            <a:chExt cx="412920" cy="545040"/>
          </a:xfrm>
        </p:grpSpPr>
        <p:pic>
          <p:nvPicPr>
            <p:cNvPr id="1144" name="Google Shape;1144;p237"/>
            <p:cNvPicPr preferRelativeResize="0"/>
            <p:nvPr/>
          </p:nvPicPr>
          <p:blipFill rotWithShape="1">
            <a:blip r:embed="rId10">
              <a:alphaModFix/>
            </a:blip>
            <a:srcRect b="0" l="0" r="0" t="0"/>
            <a:stretch/>
          </p:blipFill>
          <p:spPr>
            <a:xfrm>
              <a:off x="4379760" y="3728880"/>
              <a:ext cx="412920" cy="545040"/>
            </a:xfrm>
            <a:prstGeom prst="rect">
              <a:avLst/>
            </a:prstGeom>
            <a:noFill/>
            <a:ln>
              <a:noFill/>
            </a:ln>
          </p:spPr>
        </p:pic>
        <p:pic>
          <p:nvPicPr>
            <p:cNvPr descr="Image result for postgre 5ql elephant" id="1145" name="Google Shape;1145;p237"/>
            <p:cNvPicPr preferRelativeResize="0"/>
            <p:nvPr/>
          </p:nvPicPr>
          <p:blipFill rotWithShape="1">
            <a:blip r:embed="rId11">
              <a:alphaModFix/>
            </a:blip>
            <a:srcRect b="0" l="0" r="0" t="0"/>
            <a:stretch/>
          </p:blipFill>
          <p:spPr>
            <a:xfrm>
              <a:off x="4472280" y="3934080"/>
              <a:ext cx="227520" cy="235080"/>
            </a:xfrm>
            <a:prstGeom prst="rect">
              <a:avLst/>
            </a:prstGeom>
            <a:noFill/>
            <a:ln>
              <a:noFill/>
            </a:ln>
          </p:spPr>
        </p:pic>
      </p:grpSp>
      <p:sp>
        <p:nvSpPr>
          <p:cNvPr id="1146" name="Google Shape;1146;p237"/>
          <p:cNvSpPr/>
          <p:nvPr/>
        </p:nvSpPr>
        <p:spPr>
          <a:xfrm>
            <a:off x="3610800" y="745560"/>
            <a:ext cx="1922400" cy="300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666666"/>
                </a:solidFill>
                <a:latin typeface="Open Sans"/>
                <a:ea typeface="Open Sans"/>
                <a:cs typeface="Open Sans"/>
                <a:sym typeface="Open Sans"/>
              </a:rPr>
              <a:t>Client accessing Ansible Tower</a:t>
            </a:r>
            <a:endParaRPr b="0" i="0" sz="700" u="none" cap="none" strike="noStrike">
              <a:latin typeface="Arial"/>
              <a:ea typeface="Arial"/>
              <a:cs typeface="Arial"/>
              <a:sym typeface="Arial"/>
            </a:endParaRPr>
          </a:p>
        </p:txBody>
      </p:sp>
      <p:sp>
        <p:nvSpPr>
          <p:cNvPr id="1147" name="Google Shape;1147;p237"/>
          <p:cNvSpPr/>
          <p:nvPr/>
        </p:nvSpPr>
        <p:spPr>
          <a:xfrm>
            <a:off x="4176360" y="4295880"/>
            <a:ext cx="819720" cy="300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000000"/>
                </a:solidFill>
                <a:latin typeface="Open Sans"/>
                <a:ea typeface="Open Sans"/>
                <a:cs typeface="Open Sans"/>
                <a:sym typeface="Open Sans"/>
              </a:rPr>
              <a:t>Postgre5QL</a:t>
            </a:r>
            <a:endParaRPr b="0" i="0" sz="700" u="none" cap="none" strike="noStrike">
              <a:latin typeface="Arial"/>
              <a:ea typeface="Arial"/>
              <a:cs typeface="Arial"/>
              <a:sym typeface="Arial"/>
            </a:endParaRPr>
          </a:p>
        </p:txBody>
      </p:sp>
      <p:sp>
        <p:nvSpPr>
          <p:cNvPr id="1148" name="Google Shape;1148;p237"/>
          <p:cNvSpPr/>
          <p:nvPr/>
        </p:nvSpPr>
        <p:spPr>
          <a:xfrm flipH="1">
            <a:off x="4595400" y="1012320"/>
            <a:ext cx="4320" cy="2257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49" name="Google Shape;1149;p237"/>
          <p:cNvSpPr/>
          <p:nvPr/>
        </p:nvSpPr>
        <p:spPr>
          <a:xfrm flipH="1">
            <a:off x="4569480" y="1769400"/>
            <a:ext cx="3240" cy="23148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50" name="Google Shape;1150;p237"/>
          <p:cNvSpPr/>
          <p:nvPr/>
        </p:nvSpPr>
        <p:spPr>
          <a:xfrm flipH="1">
            <a:off x="3520440" y="1758960"/>
            <a:ext cx="673920" cy="2448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51" name="Google Shape;1151;p237"/>
          <p:cNvSpPr/>
          <p:nvPr/>
        </p:nvSpPr>
        <p:spPr>
          <a:xfrm>
            <a:off x="4586400" y="3078360"/>
            <a:ext cx="360" cy="5241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52" name="Google Shape;1152;p237"/>
          <p:cNvSpPr/>
          <p:nvPr/>
        </p:nvSpPr>
        <p:spPr>
          <a:xfrm>
            <a:off x="3751200" y="2971800"/>
            <a:ext cx="406440" cy="6523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53" name="Google Shape;1153;p237"/>
          <p:cNvSpPr/>
          <p:nvPr/>
        </p:nvSpPr>
        <p:spPr>
          <a:xfrm flipH="1">
            <a:off x="5014440" y="2971800"/>
            <a:ext cx="460440" cy="6307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54" name="Google Shape;1154;p237"/>
          <p:cNvSpPr/>
          <p:nvPr/>
        </p:nvSpPr>
        <p:spPr>
          <a:xfrm>
            <a:off x="4949280" y="1748880"/>
            <a:ext cx="628560" cy="26388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55" name="Google Shape;1155;p237"/>
          <p:cNvSpPr/>
          <p:nvPr/>
        </p:nvSpPr>
        <p:spPr>
          <a:xfrm>
            <a:off x="610560" y="4513680"/>
            <a:ext cx="1143720" cy="300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666666"/>
                </a:solidFill>
                <a:latin typeface="Open Sans"/>
                <a:ea typeface="Open Sans"/>
                <a:cs typeface="Open Sans"/>
                <a:sym typeface="Open Sans"/>
              </a:rPr>
              <a:t>MANAGED HOSTS</a:t>
            </a:r>
            <a:endParaRPr b="0" i="0" sz="700" u="none" cap="none" strike="noStrike">
              <a:latin typeface="Arial"/>
              <a:ea typeface="Arial"/>
              <a:cs typeface="Arial"/>
              <a:sym typeface="Arial"/>
            </a:endParaRPr>
          </a:p>
        </p:txBody>
      </p:sp>
      <p:sp>
        <p:nvSpPr>
          <p:cNvPr id="1156" name="Google Shape;1156;p237"/>
          <p:cNvSpPr/>
          <p:nvPr/>
        </p:nvSpPr>
        <p:spPr>
          <a:xfrm>
            <a:off x="6983280" y="4543560"/>
            <a:ext cx="1541520" cy="2257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666666"/>
                </a:solidFill>
                <a:latin typeface="Open Sans"/>
                <a:ea typeface="Open Sans"/>
                <a:cs typeface="Open Sans"/>
                <a:sym typeface="Open Sans"/>
              </a:rPr>
              <a:t>DOMAIN CONTROLLER</a:t>
            </a:r>
            <a:endParaRPr b="0" i="0" sz="700" u="none" cap="none" strike="noStrike">
              <a:latin typeface="Arial"/>
              <a:ea typeface="Arial"/>
              <a:cs typeface="Arial"/>
              <a:sym typeface="Arial"/>
            </a:endParaRPr>
          </a:p>
        </p:txBody>
      </p:sp>
      <p:sp>
        <p:nvSpPr>
          <p:cNvPr id="1157" name="Google Shape;1157;p237"/>
          <p:cNvSpPr/>
          <p:nvPr/>
        </p:nvSpPr>
        <p:spPr>
          <a:xfrm>
            <a:off x="1922040" y="1381320"/>
            <a:ext cx="1101240" cy="8370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58" name="Google Shape;1158;p237"/>
          <p:cNvSpPr/>
          <p:nvPr/>
        </p:nvSpPr>
        <p:spPr>
          <a:xfrm>
            <a:off x="1379520" y="2101320"/>
            <a:ext cx="1536840" cy="11851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59" name="Google Shape;1159;p237"/>
          <p:cNvSpPr/>
          <p:nvPr/>
        </p:nvSpPr>
        <p:spPr>
          <a:xfrm>
            <a:off x="1183320" y="2392200"/>
            <a:ext cx="360" cy="51084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60" name="Google Shape;1160;p237"/>
          <p:cNvSpPr/>
          <p:nvPr/>
        </p:nvSpPr>
        <p:spPr>
          <a:xfrm>
            <a:off x="1182600" y="3641400"/>
            <a:ext cx="360" cy="2599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61" name="Google Shape;1161;p237"/>
          <p:cNvSpPr/>
          <p:nvPr/>
        </p:nvSpPr>
        <p:spPr>
          <a:xfrm flipH="1" rot="10800000">
            <a:off x="1379880" y="4266000"/>
            <a:ext cx="1548720" cy="21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62" name="Google Shape;1162;p237"/>
          <p:cNvSpPr/>
          <p:nvPr/>
        </p:nvSpPr>
        <p:spPr>
          <a:xfrm rot="10800000">
            <a:off x="1525680" y="4433400"/>
            <a:ext cx="1551600" cy="3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63" name="Google Shape;1163;p237"/>
          <p:cNvSpPr/>
          <p:nvPr/>
        </p:nvSpPr>
        <p:spPr>
          <a:xfrm flipH="1">
            <a:off x="6195240" y="1515600"/>
            <a:ext cx="1281600" cy="8341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64" name="Google Shape;1164;p237"/>
          <p:cNvSpPr/>
          <p:nvPr/>
        </p:nvSpPr>
        <p:spPr>
          <a:xfrm flipH="1" rot="10800000">
            <a:off x="6118200" y="2936880"/>
            <a:ext cx="999000" cy="2268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65" name="Google Shape;1165;p237"/>
          <p:cNvSpPr/>
          <p:nvPr/>
        </p:nvSpPr>
        <p:spPr>
          <a:xfrm flipH="1" rot="10800000">
            <a:off x="6112440" y="3697920"/>
            <a:ext cx="1010520" cy="900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66" name="Google Shape;1166;p237"/>
          <p:cNvSpPr/>
          <p:nvPr/>
        </p:nvSpPr>
        <p:spPr>
          <a:xfrm flipH="1" rot="10800000">
            <a:off x="6124680" y="4488120"/>
            <a:ext cx="1041120" cy="75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67" name="Google Shape;1167;p237"/>
          <p:cNvSpPr/>
          <p:nvPr/>
        </p:nvSpPr>
        <p:spPr>
          <a:xfrm>
            <a:off x="7245720" y="1602720"/>
            <a:ext cx="957600" cy="300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666666"/>
                </a:solidFill>
                <a:latin typeface="Open Sans"/>
                <a:ea typeface="Open Sans"/>
                <a:cs typeface="Open Sans"/>
                <a:sym typeface="Open Sans"/>
              </a:rPr>
              <a:t>CMDB</a:t>
            </a:r>
            <a:endParaRPr b="0" i="0" sz="700" u="none" cap="none" strike="noStrike">
              <a:latin typeface="Arial"/>
              <a:ea typeface="Arial"/>
              <a:cs typeface="Arial"/>
              <a:sym typeface="Arial"/>
            </a:endParaRPr>
          </a:p>
        </p:txBody>
      </p:sp>
      <p:pic>
        <p:nvPicPr>
          <p:cNvPr descr="Image result for jenkins logo png" id="1168" name="Google Shape;1168;p237"/>
          <p:cNvPicPr preferRelativeResize="0"/>
          <p:nvPr/>
        </p:nvPicPr>
        <p:blipFill rotWithShape="1">
          <a:blip r:embed="rId12">
            <a:alphaModFix/>
          </a:blip>
          <a:srcRect b="0" l="0" r="0" t="0"/>
          <a:stretch/>
        </p:blipFill>
        <p:spPr>
          <a:xfrm>
            <a:off x="920160" y="1784520"/>
            <a:ext cx="459000" cy="632880"/>
          </a:xfrm>
          <a:prstGeom prst="rect">
            <a:avLst/>
          </a:prstGeom>
          <a:noFill/>
          <a:ln>
            <a:noFill/>
          </a:ln>
        </p:spPr>
      </p:pic>
      <p:pic>
        <p:nvPicPr>
          <p:cNvPr id="1169" name="Google Shape;1169;p237"/>
          <p:cNvPicPr preferRelativeResize="0"/>
          <p:nvPr/>
        </p:nvPicPr>
        <p:blipFill rotWithShape="1">
          <a:blip r:embed="rId13">
            <a:alphaModFix/>
          </a:blip>
          <a:srcRect b="0" l="0" r="0" t="0"/>
          <a:stretch/>
        </p:blipFill>
        <p:spPr>
          <a:xfrm>
            <a:off x="966600" y="4007880"/>
            <a:ext cx="459000" cy="552600"/>
          </a:xfrm>
          <a:prstGeom prst="rect">
            <a:avLst/>
          </a:prstGeom>
          <a:noFill/>
          <a:ln>
            <a:noFill/>
          </a:ln>
        </p:spPr>
      </p:pic>
      <p:pic>
        <p:nvPicPr>
          <p:cNvPr id="1170" name="Google Shape;1170;p237"/>
          <p:cNvPicPr preferRelativeResize="0"/>
          <p:nvPr/>
        </p:nvPicPr>
        <p:blipFill rotWithShape="1">
          <a:blip r:embed="rId14">
            <a:alphaModFix/>
          </a:blip>
          <a:srcRect b="0" l="0" r="0" t="0"/>
          <a:stretch/>
        </p:blipFill>
        <p:spPr>
          <a:xfrm>
            <a:off x="7408080" y="1075680"/>
            <a:ext cx="632880" cy="549720"/>
          </a:xfrm>
          <a:prstGeom prst="rect">
            <a:avLst/>
          </a:prstGeom>
          <a:noFill/>
          <a:ln>
            <a:noFill/>
          </a:ln>
        </p:spPr>
      </p:pic>
      <p:sp>
        <p:nvSpPr>
          <p:cNvPr id="1171" name="Google Shape;1171;p237"/>
          <p:cNvSpPr/>
          <p:nvPr/>
        </p:nvSpPr>
        <p:spPr>
          <a:xfrm flipH="1" rot="10800000">
            <a:off x="6118200" y="3089160"/>
            <a:ext cx="999000" cy="2268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72" name="Google Shape;1172;p237"/>
          <p:cNvSpPr/>
          <p:nvPr/>
        </p:nvSpPr>
        <p:spPr>
          <a:xfrm flipH="1" rot="10800000">
            <a:off x="6112440" y="3850200"/>
            <a:ext cx="1010520" cy="900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173" name="Google Shape;1173;p237"/>
          <p:cNvSpPr/>
          <p:nvPr/>
        </p:nvSpPr>
        <p:spPr>
          <a:xfrm>
            <a:off x="349560" y="117720"/>
            <a:ext cx="4889520" cy="4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600" u="none" cap="none" strike="noStrike">
                <a:solidFill>
                  <a:srgbClr val="CC0000"/>
                </a:solidFill>
                <a:latin typeface="Open Sans"/>
                <a:ea typeface="Open Sans"/>
                <a:cs typeface="Open Sans"/>
                <a:sym typeface="Open Sans"/>
              </a:rPr>
              <a:t>ANSIBLE TOWER INTEGRATIONS</a:t>
            </a:r>
            <a:endParaRPr b="0" i="0" sz="1600" u="none" cap="none" strike="noStrike">
              <a:latin typeface="Arial"/>
              <a:ea typeface="Arial"/>
              <a:cs typeface="Arial"/>
              <a:sym typeface="Arial"/>
            </a:endParaRPr>
          </a:p>
        </p:txBody>
      </p:sp>
      <p:pic>
        <p:nvPicPr>
          <p:cNvPr id="1174" name="Google Shape;1174;p237"/>
          <p:cNvPicPr preferRelativeResize="0"/>
          <p:nvPr/>
        </p:nvPicPr>
        <p:blipFill rotWithShape="1">
          <a:blip r:embed="rId15">
            <a:alphaModFix/>
          </a:blip>
          <a:srcRect b="0" l="0" r="0" t="0"/>
          <a:stretch/>
        </p:blipFill>
        <p:spPr>
          <a:xfrm>
            <a:off x="3610800" y="2288520"/>
            <a:ext cx="1922400" cy="576360"/>
          </a:xfrm>
          <a:prstGeom prst="rect">
            <a:avLst/>
          </a:prstGeom>
          <a:noFill/>
          <a:ln>
            <a:noFill/>
          </a:ln>
        </p:spPr>
      </p:pic>
      <p:pic>
        <p:nvPicPr>
          <p:cNvPr id="1175" name="Google Shape;1175;p237"/>
          <p:cNvPicPr preferRelativeResize="0"/>
          <p:nvPr/>
        </p:nvPicPr>
        <p:blipFill rotWithShape="1">
          <a:blip r:embed="rId16">
            <a:alphaModFix/>
          </a:blip>
          <a:srcRect b="0" l="0" r="0" t="0"/>
          <a:stretch/>
        </p:blipFill>
        <p:spPr>
          <a:xfrm>
            <a:off x="7204680" y="2080080"/>
            <a:ext cx="1220760" cy="361080"/>
          </a:xfrm>
          <a:prstGeom prst="rect">
            <a:avLst/>
          </a:prstGeom>
          <a:noFill/>
          <a:ln>
            <a:noFill/>
          </a:ln>
        </p:spPr>
      </p:pic>
      <p:sp>
        <p:nvSpPr>
          <p:cNvPr id="1176" name="Google Shape;1176;p237"/>
          <p:cNvSpPr/>
          <p:nvPr/>
        </p:nvSpPr>
        <p:spPr>
          <a:xfrm flipH="1" rot="10800000">
            <a:off x="6118200" y="2328120"/>
            <a:ext cx="999000" cy="2268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238"/>
          <p:cNvPicPr preferRelativeResize="0"/>
          <p:nvPr/>
        </p:nvPicPr>
        <p:blipFill rotWithShape="1">
          <a:blip r:embed="rId3">
            <a:alphaModFix/>
          </a:blip>
          <a:srcRect b="-37713" l="-13188" r="-9484" t="-47703"/>
          <a:stretch/>
        </p:blipFill>
        <p:spPr>
          <a:xfrm>
            <a:off x="7925400" y="4642560"/>
            <a:ext cx="989640" cy="353520"/>
          </a:xfrm>
          <a:prstGeom prst="rect">
            <a:avLst/>
          </a:prstGeom>
          <a:noFill/>
          <a:ln>
            <a:noFill/>
          </a:ln>
        </p:spPr>
      </p:pic>
      <p:sp>
        <p:nvSpPr>
          <p:cNvPr id="1182" name="Google Shape;1182;p238"/>
          <p:cNvSpPr/>
          <p:nvPr/>
        </p:nvSpPr>
        <p:spPr>
          <a:xfrm>
            <a:off x="795240" y="1932840"/>
            <a:ext cx="7677360" cy="213012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8"/>
          <p:cNvSpPr/>
          <p:nvPr/>
        </p:nvSpPr>
        <p:spPr>
          <a:xfrm>
            <a:off x="171720" y="183600"/>
            <a:ext cx="8800560" cy="8701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2800" u="none" cap="none" strike="noStrike">
                <a:solidFill>
                  <a:srgbClr val="EE0000"/>
                </a:solidFill>
                <a:latin typeface="Red Hat Display"/>
                <a:ea typeface="Red Hat Display"/>
                <a:cs typeface="Red Hat Display"/>
                <a:sym typeface="Red Hat Display"/>
              </a:rPr>
              <a:t>Red Hat Ansible Automation Platform</a:t>
            </a:r>
            <a:endParaRPr b="0" i="0" sz="2800" u="none" cap="none" strike="noStrike">
              <a:latin typeface="Arial"/>
              <a:ea typeface="Arial"/>
              <a:cs typeface="Arial"/>
              <a:sym typeface="Arial"/>
            </a:endParaRPr>
          </a:p>
        </p:txBody>
      </p:sp>
      <p:sp>
        <p:nvSpPr>
          <p:cNvPr id="1184" name="Google Shape;1184;p238"/>
          <p:cNvSpPr/>
          <p:nvPr/>
        </p:nvSpPr>
        <p:spPr>
          <a:xfrm>
            <a:off x="1561680" y="137412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Lines of business</a:t>
            </a:r>
            <a:endParaRPr b="0" i="0" sz="1200" u="none" cap="none" strike="noStrike">
              <a:latin typeface="Arial"/>
              <a:ea typeface="Arial"/>
              <a:cs typeface="Arial"/>
              <a:sym typeface="Arial"/>
            </a:endParaRPr>
          </a:p>
        </p:txBody>
      </p:sp>
      <p:sp>
        <p:nvSpPr>
          <p:cNvPr id="1185" name="Google Shape;1185;p238"/>
          <p:cNvSpPr/>
          <p:nvPr/>
        </p:nvSpPr>
        <p:spPr>
          <a:xfrm>
            <a:off x="339840" y="137412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Network</a:t>
            </a:r>
            <a:endParaRPr b="0" i="0" sz="1200" u="none" cap="none" strike="noStrike">
              <a:latin typeface="Arial"/>
              <a:ea typeface="Arial"/>
              <a:cs typeface="Arial"/>
              <a:sym typeface="Arial"/>
            </a:endParaRPr>
          </a:p>
        </p:txBody>
      </p:sp>
      <p:sp>
        <p:nvSpPr>
          <p:cNvPr id="1186" name="Google Shape;1186;p238"/>
          <p:cNvSpPr/>
          <p:nvPr/>
        </p:nvSpPr>
        <p:spPr>
          <a:xfrm>
            <a:off x="5056200" y="137412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Operations</a:t>
            </a:r>
            <a:endParaRPr b="0" i="0" sz="1200" u="none" cap="none" strike="noStrike">
              <a:latin typeface="Arial"/>
              <a:ea typeface="Arial"/>
              <a:cs typeface="Arial"/>
              <a:sym typeface="Arial"/>
            </a:endParaRPr>
          </a:p>
        </p:txBody>
      </p:sp>
      <p:sp>
        <p:nvSpPr>
          <p:cNvPr id="1187" name="Google Shape;1187;p238"/>
          <p:cNvSpPr/>
          <p:nvPr/>
        </p:nvSpPr>
        <p:spPr>
          <a:xfrm>
            <a:off x="2783520" y="137412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Security</a:t>
            </a:r>
            <a:endParaRPr b="0" i="0" sz="1200" u="none" cap="none" strike="noStrike">
              <a:latin typeface="Arial"/>
              <a:ea typeface="Arial"/>
              <a:cs typeface="Arial"/>
              <a:sym typeface="Arial"/>
            </a:endParaRPr>
          </a:p>
        </p:txBody>
      </p:sp>
      <p:sp>
        <p:nvSpPr>
          <p:cNvPr id="1188" name="Google Shape;1188;p238"/>
          <p:cNvSpPr/>
          <p:nvPr/>
        </p:nvSpPr>
        <p:spPr>
          <a:xfrm>
            <a:off x="6277680" y="137412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Infrastructure</a:t>
            </a:r>
            <a:endParaRPr b="0" i="0" sz="1200" u="none" cap="none" strike="noStrike">
              <a:latin typeface="Arial"/>
              <a:ea typeface="Arial"/>
              <a:cs typeface="Arial"/>
              <a:sym typeface="Arial"/>
            </a:endParaRPr>
          </a:p>
        </p:txBody>
      </p:sp>
      <p:sp>
        <p:nvSpPr>
          <p:cNvPr id="1189" name="Google Shape;1189;p238"/>
          <p:cNvSpPr/>
          <p:nvPr/>
        </p:nvSpPr>
        <p:spPr>
          <a:xfrm>
            <a:off x="7499520" y="137412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Developers</a:t>
            </a:r>
            <a:endParaRPr b="0" i="0" sz="1200" u="none" cap="none" strike="noStrike">
              <a:latin typeface="Arial"/>
              <a:ea typeface="Arial"/>
              <a:cs typeface="Arial"/>
              <a:sym typeface="Arial"/>
            </a:endParaRPr>
          </a:p>
        </p:txBody>
      </p:sp>
      <p:sp>
        <p:nvSpPr>
          <p:cNvPr id="1190" name="Google Shape;1190;p238"/>
          <p:cNvSpPr/>
          <p:nvPr/>
        </p:nvSpPr>
        <p:spPr>
          <a:xfrm>
            <a:off x="2957760" y="3858120"/>
            <a:ext cx="3228120" cy="36432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900" u="none" cap="none" strike="noStrike">
                <a:solidFill>
                  <a:srgbClr val="000000"/>
                </a:solidFill>
                <a:latin typeface="Red Hat Display"/>
                <a:ea typeface="Red Hat Display"/>
                <a:cs typeface="Red Hat Display"/>
                <a:sym typeface="Red Hat Display"/>
              </a:rPr>
              <a:t>Fueled by an open source community</a:t>
            </a:r>
            <a:endParaRPr b="0" i="0" sz="900" u="none" cap="none" strike="noStrike">
              <a:latin typeface="Arial"/>
              <a:ea typeface="Arial"/>
              <a:cs typeface="Arial"/>
              <a:sym typeface="Arial"/>
            </a:endParaRPr>
          </a:p>
        </p:txBody>
      </p:sp>
      <p:pic>
        <p:nvPicPr>
          <p:cNvPr id="1191" name="Google Shape;1191;p238"/>
          <p:cNvPicPr preferRelativeResize="0"/>
          <p:nvPr/>
        </p:nvPicPr>
        <p:blipFill rotWithShape="1">
          <a:blip r:embed="rId4">
            <a:alphaModFix/>
          </a:blip>
          <a:srcRect b="0" l="0" r="0" t="0"/>
          <a:stretch/>
        </p:blipFill>
        <p:spPr>
          <a:xfrm>
            <a:off x="4277880" y="1213920"/>
            <a:ext cx="604080" cy="524520"/>
          </a:xfrm>
          <a:prstGeom prst="rect">
            <a:avLst/>
          </a:prstGeom>
          <a:noFill/>
          <a:ln>
            <a:noFill/>
          </a:ln>
        </p:spPr>
      </p:pic>
      <p:grpSp>
        <p:nvGrpSpPr>
          <p:cNvPr id="1192" name="Google Shape;1192;p238"/>
          <p:cNvGrpSpPr/>
          <p:nvPr/>
        </p:nvGrpSpPr>
        <p:grpSpPr>
          <a:xfrm>
            <a:off x="414360" y="3426480"/>
            <a:ext cx="7778160" cy="364320"/>
            <a:chOff x="414360" y="3426480"/>
            <a:chExt cx="7778160" cy="364320"/>
          </a:xfrm>
        </p:grpSpPr>
        <p:sp>
          <p:nvSpPr>
            <p:cNvPr id="1193" name="Google Shape;1193;p238"/>
            <p:cNvSpPr/>
            <p:nvPr/>
          </p:nvSpPr>
          <p:spPr>
            <a:xfrm>
              <a:off x="1216440" y="3426480"/>
              <a:ext cx="6976080" cy="364320"/>
            </a:xfrm>
            <a:prstGeom prst="rect">
              <a:avLst/>
            </a:prstGeom>
            <a:solidFill>
              <a:srgbClr val="2C59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Red Hat Display"/>
                  <a:ea typeface="Red Hat Display"/>
                  <a:cs typeface="Red Hat Display"/>
                  <a:sym typeface="Red Hat Display"/>
                </a:rPr>
                <a:t>Ansible Engine:</a:t>
              </a:r>
              <a:r>
                <a:rPr b="0" i="0" lang="en" sz="1000" u="none" cap="none" strike="noStrike">
                  <a:solidFill>
                    <a:srgbClr val="FFFFFF"/>
                  </a:solidFill>
                  <a:latin typeface="Red Hat Display"/>
                  <a:ea typeface="Red Hat Display"/>
                  <a:cs typeface="Red Hat Display"/>
                  <a:sym typeface="Red Hat Display"/>
                </a:rPr>
                <a:t> Universal language of automation</a:t>
              </a:r>
              <a:endParaRPr b="0" i="0" sz="1000" u="none" cap="none" strike="noStrike">
                <a:latin typeface="Arial"/>
                <a:ea typeface="Arial"/>
                <a:cs typeface="Arial"/>
                <a:sym typeface="Arial"/>
              </a:endParaRPr>
            </a:p>
          </p:txBody>
        </p:sp>
        <p:sp>
          <p:nvSpPr>
            <p:cNvPr id="1194" name="Google Shape;1194;p238"/>
            <p:cNvSpPr/>
            <p:nvPr/>
          </p:nvSpPr>
          <p:spPr>
            <a:xfrm>
              <a:off x="414360" y="3426480"/>
              <a:ext cx="801360" cy="36432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418496"/>
                  </a:solidFill>
                  <a:latin typeface="Red Hat Display"/>
                  <a:ea typeface="Red Hat Display"/>
                  <a:cs typeface="Red Hat Display"/>
                  <a:sym typeface="Red Hat Display"/>
                </a:rPr>
                <a:t>Create</a:t>
              </a:r>
              <a:endParaRPr b="0" i="0" sz="1000" u="none" cap="none" strike="noStrike">
                <a:latin typeface="Arial"/>
                <a:ea typeface="Arial"/>
                <a:cs typeface="Arial"/>
                <a:sym typeface="Arial"/>
              </a:endParaRPr>
            </a:p>
          </p:txBody>
        </p:sp>
      </p:grpSp>
      <p:sp>
        <p:nvSpPr>
          <p:cNvPr id="1195" name="Google Shape;1195;p238"/>
          <p:cNvSpPr/>
          <p:nvPr/>
        </p:nvSpPr>
        <p:spPr>
          <a:xfrm>
            <a:off x="1216440" y="2940120"/>
            <a:ext cx="6975720" cy="36432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Red Hat Display"/>
                <a:ea typeface="Red Hat Display"/>
                <a:cs typeface="Red Hat Display"/>
                <a:sym typeface="Red Hat Display"/>
              </a:rPr>
              <a:t>Ansible Tower:</a:t>
            </a:r>
            <a:r>
              <a:rPr b="0" i="0" lang="en" sz="1000" u="none" cap="none" strike="noStrike">
                <a:solidFill>
                  <a:srgbClr val="FFFFFF"/>
                </a:solidFill>
                <a:latin typeface="Red Hat Display"/>
                <a:ea typeface="Red Hat Display"/>
                <a:cs typeface="Red Hat Display"/>
                <a:sym typeface="Red Hat Display"/>
              </a:rPr>
              <a:t> Operate &amp; control at scale</a:t>
            </a:r>
            <a:endParaRPr b="0" i="0" sz="1000" u="none" cap="none" strike="noStrike">
              <a:latin typeface="Arial"/>
              <a:ea typeface="Arial"/>
              <a:cs typeface="Arial"/>
              <a:sym typeface="Arial"/>
            </a:endParaRPr>
          </a:p>
        </p:txBody>
      </p:sp>
      <p:sp>
        <p:nvSpPr>
          <p:cNvPr id="1196" name="Google Shape;1196;p238"/>
          <p:cNvSpPr/>
          <p:nvPr/>
        </p:nvSpPr>
        <p:spPr>
          <a:xfrm>
            <a:off x="414360" y="2940120"/>
            <a:ext cx="801360" cy="36432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545860"/>
                </a:solidFill>
                <a:latin typeface="Red Hat Display"/>
                <a:ea typeface="Red Hat Display"/>
                <a:cs typeface="Red Hat Display"/>
                <a:sym typeface="Red Hat Display"/>
              </a:rPr>
              <a:t>Scale</a:t>
            </a:r>
            <a:endParaRPr b="0" i="0" sz="1000" u="none" cap="none" strike="noStrike">
              <a:latin typeface="Arial"/>
              <a:ea typeface="Arial"/>
              <a:cs typeface="Arial"/>
              <a:sym typeface="Arial"/>
            </a:endParaRPr>
          </a:p>
        </p:txBody>
      </p:sp>
      <p:sp>
        <p:nvSpPr>
          <p:cNvPr id="1197" name="Google Shape;1197;p238"/>
          <p:cNvSpPr/>
          <p:nvPr/>
        </p:nvSpPr>
        <p:spPr>
          <a:xfrm>
            <a:off x="262080" y="1003680"/>
            <a:ext cx="8653320" cy="3356280"/>
          </a:xfrm>
          <a:prstGeom prst="rect">
            <a:avLst/>
          </a:prstGeom>
          <a:solidFill>
            <a:srgbClr val="F3F3F3">
              <a:alpha val="77647"/>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38"/>
          <p:cNvSpPr/>
          <p:nvPr/>
        </p:nvSpPr>
        <p:spPr>
          <a:xfrm>
            <a:off x="414360" y="2170440"/>
            <a:ext cx="801360" cy="64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52AAAC"/>
                </a:solidFill>
                <a:latin typeface="Red Hat Display"/>
                <a:ea typeface="Red Hat Display"/>
                <a:cs typeface="Red Hat Display"/>
                <a:sym typeface="Red Hat Display"/>
              </a:rPr>
              <a:t>Engage</a:t>
            </a:r>
            <a:endParaRPr b="0" i="0" sz="1000" u="none" cap="none" strike="noStrike">
              <a:latin typeface="Arial"/>
              <a:ea typeface="Arial"/>
              <a:cs typeface="Arial"/>
              <a:sym typeface="Arial"/>
            </a:endParaRPr>
          </a:p>
        </p:txBody>
      </p:sp>
      <p:sp>
        <p:nvSpPr>
          <p:cNvPr id="1199" name="Google Shape;1199;p238"/>
          <p:cNvSpPr/>
          <p:nvPr/>
        </p:nvSpPr>
        <p:spPr>
          <a:xfrm>
            <a:off x="1216440" y="2170440"/>
            <a:ext cx="1701720" cy="647640"/>
          </a:xfrm>
          <a:prstGeom prst="rect">
            <a:avLst/>
          </a:prstGeom>
          <a:solidFill>
            <a:srgbClr val="41849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FFFFFF"/>
                </a:solidFill>
                <a:latin typeface="Red Hat Display"/>
                <a:ea typeface="Red Hat Display"/>
                <a:cs typeface="Red Hat Display"/>
                <a:sym typeface="Red Hat Display"/>
              </a:rPr>
              <a:t>Knowledge </a:t>
            </a:r>
            <a:endParaRPr b="0" i="0" sz="12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 sz="1000" u="none" cap="none" strike="noStrike">
                <a:solidFill>
                  <a:srgbClr val="FFFFFF"/>
                </a:solidFill>
                <a:latin typeface="Red Hat Display"/>
                <a:ea typeface="Red Hat Display"/>
                <a:cs typeface="Red Hat Display"/>
                <a:sym typeface="Red Hat Display"/>
              </a:rPr>
              <a:t>Automation Analytics</a:t>
            </a:r>
            <a:endParaRPr b="0" i="0" sz="1000" u="none" cap="none" strike="noStrike">
              <a:latin typeface="Arial"/>
              <a:ea typeface="Arial"/>
              <a:cs typeface="Arial"/>
              <a:sym typeface="Arial"/>
            </a:endParaRPr>
          </a:p>
        </p:txBody>
      </p:sp>
      <p:sp>
        <p:nvSpPr>
          <p:cNvPr id="1200" name="Google Shape;1200;p238"/>
          <p:cNvSpPr/>
          <p:nvPr/>
        </p:nvSpPr>
        <p:spPr>
          <a:xfrm>
            <a:off x="4732560" y="2170440"/>
            <a:ext cx="1701720" cy="647640"/>
          </a:xfrm>
          <a:prstGeom prst="rect">
            <a:avLst/>
          </a:prstGeom>
          <a:solidFill>
            <a:srgbClr val="41849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FFFFFF"/>
                </a:solidFill>
                <a:latin typeface="Red Hat Display"/>
                <a:ea typeface="Red Hat Display"/>
                <a:cs typeface="Red Hat Display"/>
                <a:sym typeface="Red Hat Display"/>
              </a:rPr>
              <a:t>Trusted </a:t>
            </a:r>
            <a:endParaRPr b="0" i="0" sz="12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 sz="1000" u="none" cap="none" strike="noStrike">
                <a:solidFill>
                  <a:srgbClr val="FFFFFF"/>
                </a:solidFill>
                <a:latin typeface="Red Hat Display"/>
                <a:ea typeface="Red Hat Display"/>
                <a:cs typeface="Red Hat Display"/>
                <a:sym typeface="Red Hat Display"/>
              </a:rPr>
              <a:t>Certified content</a:t>
            </a:r>
            <a:endParaRPr b="0" i="0" sz="1000" u="none" cap="none" strike="noStrike">
              <a:latin typeface="Arial"/>
              <a:ea typeface="Arial"/>
              <a:cs typeface="Arial"/>
              <a:sym typeface="Arial"/>
            </a:endParaRPr>
          </a:p>
        </p:txBody>
      </p:sp>
      <p:sp>
        <p:nvSpPr>
          <p:cNvPr id="1201" name="Google Shape;1201;p238"/>
          <p:cNvSpPr/>
          <p:nvPr/>
        </p:nvSpPr>
        <p:spPr>
          <a:xfrm>
            <a:off x="2974320" y="2170440"/>
            <a:ext cx="1701720" cy="647640"/>
          </a:xfrm>
          <a:prstGeom prst="rect">
            <a:avLst/>
          </a:prstGeom>
          <a:solidFill>
            <a:srgbClr val="41849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FFFFFF"/>
                </a:solidFill>
                <a:latin typeface="Red Hat Display"/>
                <a:ea typeface="Red Hat Display"/>
                <a:cs typeface="Red Hat Display"/>
                <a:sym typeface="Red Hat Display"/>
              </a:rPr>
              <a:t>Collaborate </a:t>
            </a:r>
            <a:endParaRPr b="0" i="0" sz="12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 sz="1000" u="none" cap="none" strike="noStrike">
                <a:solidFill>
                  <a:srgbClr val="FFFFFF"/>
                </a:solidFill>
                <a:latin typeface="Red Hat Display"/>
                <a:ea typeface="Red Hat Display"/>
                <a:cs typeface="Red Hat Display"/>
                <a:sym typeface="Red Hat Display"/>
              </a:rPr>
              <a:t>Automation Hub</a:t>
            </a:r>
            <a:endParaRPr b="0" i="0" sz="1000" u="none" cap="none" strike="noStrike">
              <a:latin typeface="Arial"/>
              <a:ea typeface="Arial"/>
              <a:cs typeface="Arial"/>
              <a:sym typeface="Arial"/>
            </a:endParaRPr>
          </a:p>
        </p:txBody>
      </p:sp>
      <p:sp>
        <p:nvSpPr>
          <p:cNvPr id="1202" name="Google Shape;1202;p238"/>
          <p:cNvSpPr/>
          <p:nvPr/>
        </p:nvSpPr>
        <p:spPr>
          <a:xfrm>
            <a:off x="6490800" y="2170440"/>
            <a:ext cx="1701720" cy="647640"/>
          </a:xfrm>
          <a:prstGeom prst="rect">
            <a:avLst/>
          </a:prstGeom>
          <a:solidFill>
            <a:srgbClr val="41849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FFFFFF"/>
                </a:solidFill>
                <a:latin typeface="Red Hat Display"/>
                <a:ea typeface="Red Hat Display"/>
                <a:cs typeface="Red Hat Display"/>
                <a:sym typeface="Red Hat Display"/>
              </a:rPr>
              <a:t>Accelerate</a:t>
            </a:r>
            <a:endParaRPr b="0" i="0" sz="12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 sz="1000" u="none" cap="none" strike="noStrike">
                <a:solidFill>
                  <a:srgbClr val="FFFFFF"/>
                </a:solidFill>
                <a:latin typeface="Red Hat Display"/>
                <a:ea typeface="Red Hat Display"/>
                <a:cs typeface="Red Hat Display"/>
                <a:sym typeface="Red Hat Display"/>
              </a:rPr>
              <a:t>Collections</a:t>
            </a:r>
            <a:endParaRPr b="0" i="0" sz="10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pic>
        <p:nvPicPr>
          <p:cNvPr id="1207" name="Google Shape;1207;p239"/>
          <p:cNvPicPr preferRelativeResize="0"/>
          <p:nvPr/>
        </p:nvPicPr>
        <p:blipFill rotWithShape="1">
          <a:blip r:embed="rId3">
            <a:alphaModFix/>
          </a:blip>
          <a:srcRect b="0" l="0" r="0" t="0"/>
          <a:stretch/>
        </p:blipFill>
        <p:spPr>
          <a:xfrm>
            <a:off x="5338800" y="1805400"/>
            <a:ext cx="2907000" cy="1235520"/>
          </a:xfrm>
          <a:prstGeom prst="rect">
            <a:avLst/>
          </a:prstGeom>
          <a:noFill/>
          <a:ln>
            <a:noFill/>
          </a:ln>
        </p:spPr>
      </p:pic>
      <p:pic>
        <p:nvPicPr>
          <p:cNvPr id="1208" name="Google Shape;1208;p239"/>
          <p:cNvPicPr preferRelativeResize="0"/>
          <p:nvPr/>
        </p:nvPicPr>
        <p:blipFill rotWithShape="1">
          <a:blip r:embed="rId4">
            <a:alphaModFix/>
          </a:blip>
          <a:srcRect b="0" l="0" r="0" t="0"/>
          <a:stretch/>
        </p:blipFill>
        <p:spPr>
          <a:xfrm>
            <a:off x="1281240" y="3935880"/>
            <a:ext cx="184320" cy="273240"/>
          </a:xfrm>
          <a:prstGeom prst="rect">
            <a:avLst/>
          </a:prstGeom>
          <a:noFill/>
          <a:ln>
            <a:noFill/>
          </a:ln>
        </p:spPr>
      </p:pic>
      <p:sp>
        <p:nvSpPr>
          <p:cNvPr id="1209" name="Google Shape;1209;p239"/>
          <p:cNvSpPr/>
          <p:nvPr/>
        </p:nvSpPr>
        <p:spPr>
          <a:xfrm>
            <a:off x="1818720" y="709920"/>
            <a:ext cx="5938920" cy="547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239"/>
          <p:cNvGrpSpPr/>
          <p:nvPr/>
        </p:nvGrpSpPr>
        <p:grpSpPr>
          <a:xfrm>
            <a:off x="6562080" y="2495160"/>
            <a:ext cx="879120" cy="941760"/>
            <a:chOff x="6562080" y="2495160"/>
            <a:chExt cx="879120" cy="941760"/>
          </a:xfrm>
        </p:grpSpPr>
        <p:sp>
          <p:nvSpPr>
            <p:cNvPr id="1211" name="Google Shape;1211;p239"/>
            <p:cNvSpPr/>
            <p:nvPr/>
          </p:nvSpPr>
          <p:spPr>
            <a:xfrm>
              <a:off x="6594480" y="2578320"/>
              <a:ext cx="814680" cy="858600"/>
            </a:xfrm>
            <a:prstGeom prst="rect">
              <a:avLst/>
            </a:prstGeom>
            <a:solidFill>
              <a:srgbClr val="EEEEEE"/>
            </a:solidFill>
            <a:ln cap="flat" cmpd="sng" w="381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2" name="Google Shape;1212;p239"/>
            <p:cNvPicPr preferRelativeResize="0"/>
            <p:nvPr/>
          </p:nvPicPr>
          <p:blipFill rotWithShape="1">
            <a:blip r:embed="rId5">
              <a:alphaModFix/>
            </a:blip>
            <a:srcRect b="0" l="0" r="0" t="0"/>
            <a:stretch/>
          </p:blipFill>
          <p:spPr>
            <a:xfrm>
              <a:off x="6562080" y="2495160"/>
              <a:ext cx="879120" cy="941760"/>
            </a:xfrm>
            <a:prstGeom prst="rect">
              <a:avLst/>
            </a:prstGeom>
            <a:noFill/>
            <a:ln cap="flat" cmpd="sng" w="38150">
              <a:solidFill>
                <a:srgbClr val="FFFFFF"/>
              </a:solidFill>
              <a:prstDash val="solid"/>
              <a:round/>
              <a:headEnd len="sm" w="sm" type="none"/>
              <a:tailEnd len="sm" w="sm" type="none"/>
            </a:ln>
          </p:spPr>
        </p:pic>
      </p:grpSp>
      <p:sp>
        <p:nvSpPr>
          <p:cNvPr id="1213" name="Google Shape;1213;p239"/>
          <p:cNvSpPr/>
          <p:nvPr/>
        </p:nvSpPr>
        <p:spPr>
          <a:xfrm>
            <a:off x="723960" y="1458360"/>
            <a:ext cx="4440240" cy="26564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SaaS (Software as a Service) on cloud.redhat.com</a:t>
            </a:r>
            <a:br>
              <a:rPr b="0" i="0" lang="en" sz="1800" u="none" cap="none" strike="noStrike">
                <a:latin typeface="Arial"/>
                <a:ea typeface="Arial"/>
                <a:cs typeface="Arial"/>
                <a:sym typeface="Arial"/>
              </a:rPr>
            </a:b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Analytics for all Ansible Tower clusters for an organization</a:t>
            </a:r>
            <a:br>
              <a:rPr b="0" i="0" lang="en" sz="1800" u="none" cap="none" strike="noStrike">
                <a:latin typeface="Arial"/>
                <a:ea typeface="Arial"/>
                <a:cs typeface="Arial"/>
                <a:sym typeface="Arial"/>
              </a:rPr>
            </a:b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Includes:</a:t>
            </a:r>
            <a:endParaRPr b="0" i="0" sz="1400" u="none" cap="none" strike="noStrike">
              <a:latin typeface="Arial"/>
              <a:ea typeface="Arial"/>
              <a:cs typeface="Arial"/>
              <a:sym typeface="Arial"/>
            </a:endParaRPr>
          </a:p>
          <a:p>
            <a:pPr indent="0" lvl="0" marL="17784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 visual dashboard </a:t>
            </a:r>
            <a:endParaRPr b="0" i="0" sz="1400" u="none" cap="none" strike="noStrike">
              <a:latin typeface="Arial"/>
              <a:ea typeface="Arial"/>
              <a:cs typeface="Arial"/>
              <a:sym typeface="Arial"/>
            </a:endParaRPr>
          </a:p>
          <a:p>
            <a:pPr indent="0" lvl="0" marL="17784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 health notifications</a:t>
            </a:r>
            <a:endParaRPr b="0" i="0" sz="1400" u="none" cap="none" strike="noStrike">
              <a:latin typeface="Arial"/>
              <a:ea typeface="Arial"/>
              <a:cs typeface="Arial"/>
              <a:sym typeface="Arial"/>
            </a:endParaRPr>
          </a:p>
          <a:p>
            <a:pPr indent="0" lvl="0" marL="17784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 organization statistics </a:t>
            </a:r>
            <a:endParaRPr b="0" i="0" sz="1400" u="none" cap="none" strike="noStrike">
              <a:latin typeface="Arial"/>
              <a:ea typeface="Arial"/>
              <a:cs typeface="Arial"/>
              <a:sym typeface="Arial"/>
            </a:endParaRPr>
          </a:p>
        </p:txBody>
      </p:sp>
      <p:sp>
        <p:nvSpPr>
          <p:cNvPr id="1214" name="Google Shape;1214;p239"/>
          <p:cNvSpPr/>
          <p:nvPr/>
        </p:nvSpPr>
        <p:spPr>
          <a:xfrm>
            <a:off x="723960" y="514440"/>
            <a:ext cx="7238520" cy="433800"/>
          </a:xfrm>
          <a:prstGeom prst="rect">
            <a:avLst/>
          </a:prstGeom>
          <a:noFill/>
          <a:ln>
            <a:noFill/>
          </a:ln>
        </p:spPr>
        <p:txBody>
          <a:bodyPr anchorCtr="0" anchor="b" bIns="68400" lIns="68400" spcFirstLastPara="1" rIns="68400" wrap="square" tIns="68400">
            <a:noAutofit/>
          </a:bodyPr>
          <a:lstStyle/>
          <a:p>
            <a:pPr indent="0" lvl="0" marL="0" marR="0" rtl="0" algn="l">
              <a:lnSpc>
                <a:spcPct val="100000"/>
              </a:lnSpc>
              <a:spcBef>
                <a:spcPts val="0"/>
              </a:spcBef>
              <a:spcAft>
                <a:spcPts val="0"/>
              </a:spcAft>
              <a:buNone/>
            </a:pPr>
            <a:r>
              <a:rPr b="0" i="0" lang="en" sz="2700" u="none" cap="none" strike="noStrike">
                <a:solidFill>
                  <a:srgbClr val="EE0000"/>
                </a:solidFill>
                <a:latin typeface="Red Hat Display"/>
                <a:ea typeface="Red Hat Display"/>
                <a:cs typeface="Red Hat Display"/>
                <a:sym typeface="Red Hat Display"/>
              </a:rPr>
              <a:t>Automation Analytics: What is it?</a:t>
            </a:r>
            <a:endParaRPr b="0" i="0" sz="2700" u="none" cap="none"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40"/>
          <p:cNvSpPr/>
          <p:nvPr/>
        </p:nvSpPr>
        <p:spPr>
          <a:xfrm>
            <a:off x="723960" y="514440"/>
            <a:ext cx="7238520" cy="433800"/>
          </a:xfrm>
          <a:prstGeom prst="rect">
            <a:avLst/>
          </a:prstGeom>
          <a:noFill/>
          <a:ln>
            <a:noFill/>
          </a:ln>
        </p:spPr>
        <p:txBody>
          <a:bodyPr anchorCtr="0" anchor="b" bIns="68400" lIns="68400" spcFirstLastPara="1" rIns="68400" wrap="square" tIns="68400">
            <a:noAutofit/>
          </a:bodyPr>
          <a:lstStyle/>
          <a:p>
            <a:pPr indent="0" lvl="0" marL="0" marR="0" rtl="0" algn="l">
              <a:lnSpc>
                <a:spcPct val="100000"/>
              </a:lnSpc>
              <a:spcBef>
                <a:spcPts val="0"/>
              </a:spcBef>
              <a:spcAft>
                <a:spcPts val="0"/>
              </a:spcAft>
              <a:buNone/>
            </a:pPr>
            <a:r>
              <a:rPr b="0" i="0" lang="en" sz="2700" u="none" cap="none" strike="noStrike">
                <a:solidFill>
                  <a:srgbClr val="EE0000"/>
                </a:solidFill>
                <a:latin typeface="Red Hat Display"/>
                <a:ea typeface="Red Hat Display"/>
                <a:cs typeface="Red Hat Display"/>
                <a:sym typeface="Red Hat Display"/>
              </a:rPr>
              <a:t>Automation Analytics: What does it provide?</a:t>
            </a:r>
            <a:endParaRPr b="0" i="0" sz="2700" u="none" cap="none" strike="noStrike">
              <a:latin typeface="Arial"/>
              <a:ea typeface="Arial"/>
              <a:cs typeface="Arial"/>
              <a:sym typeface="Arial"/>
            </a:endParaRPr>
          </a:p>
        </p:txBody>
      </p:sp>
      <p:sp>
        <p:nvSpPr>
          <p:cNvPr id="1220" name="Google Shape;1220;p240"/>
          <p:cNvSpPr/>
          <p:nvPr/>
        </p:nvSpPr>
        <p:spPr>
          <a:xfrm>
            <a:off x="694080" y="1192320"/>
            <a:ext cx="4874040" cy="27615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Enables an Automation Center of Excellence</a:t>
            </a:r>
            <a:br>
              <a:rPr b="0" i="0" lang="en" sz="1800" u="none" cap="none" strike="noStrike">
                <a:latin typeface="Arial"/>
                <a:ea typeface="Arial"/>
                <a:cs typeface="Arial"/>
                <a:sym typeface="Arial"/>
              </a:rPr>
            </a:b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View information about automation health, usage and performance across your enterprise.</a:t>
            </a:r>
            <a:br>
              <a:rPr b="0" i="0" lang="en" sz="1800" u="none" cap="none" strike="noStrike">
                <a:latin typeface="Arial"/>
                <a:ea typeface="Arial"/>
                <a:cs typeface="Arial"/>
                <a:sym typeface="Arial"/>
              </a:rPr>
            </a:br>
            <a:r>
              <a:rPr b="0" i="0" lang="en" sz="1400" u="none" cap="none" strike="noStrike">
                <a:solidFill>
                  <a:srgbClr val="000000"/>
                </a:solidFill>
                <a:latin typeface="Red Hat Display"/>
                <a:ea typeface="Red Hat Display"/>
                <a:cs typeface="Red Hat Display"/>
                <a:sym typeface="Red Hat Display"/>
              </a:rPr>
              <a:t> </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Gain information about automation in your enterprise:</a:t>
            </a:r>
            <a:endParaRPr b="0" i="0" sz="1400" u="none" cap="none" strike="noStrike">
              <a:latin typeface="Arial"/>
              <a:ea typeface="Arial"/>
              <a:cs typeface="Arial"/>
              <a:sym typeface="Arial"/>
            </a:endParaRPr>
          </a:p>
          <a:p>
            <a:pPr indent="-317160" lvl="1" marL="914400" marR="0" rtl="0" algn="l">
              <a:lnSpc>
                <a:spcPct val="100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Which organizations are using the most automation?</a:t>
            </a:r>
            <a:endParaRPr b="0" i="0" sz="1400" u="none" cap="none" strike="noStrike">
              <a:latin typeface="Arial"/>
              <a:ea typeface="Arial"/>
              <a:cs typeface="Arial"/>
              <a:sym typeface="Arial"/>
            </a:endParaRPr>
          </a:p>
          <a:p>
            <a:pPr indent="-317160" lvl="1" marL="914400" marR="0" rtl="0" algn="l">
              <a:lnSpc>
                <a:spcPct val="100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Utilization rates</a:t>
            </a:r>
            <a:endParaRPr b="0" i="0" sz="1400" u="none" cap="none" strike="noStrike">
              <a:latin typeface="Arial"/>
              <a:ea typeface="Arial"/>
              <a:cs typeface="Arial"/>
              <a:sym typeface="Arial"/>
            </a:endParaRPr>
          </a:p>
          <a:p>
            <a:pPr indent="-317160" lvl="1" marL="914400" marR="0" rtl="0" algn="l">
              <a:lnSpc>
                <a:spcPct val="100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Enterprise-wide success and failure rates </a:t>
            </a:r>
            <a:br>
              <a:rPr b="0" i="0" lang="en" sz="1800" u="none" cap="none" strike="noStrike">
                <a:latin typeface="Arial"/>
                <a:ea typeface="Arial"/>
                <a:cs typeface="Arial"/>
                <a:sym typeface="Arial"/>
              </a:rPr>
            </a:br>
            <a:r>
              <a:rPr b="0" i="0" lang="en" sz="1400" u="none" cap="none" strike="noStrike">
                <a:solidFill>
                  <a:srgbClr val="000000"/>
                </a:solidFill>
                <a:latin typeface="Red Hat Display"/>
                <a:ea typeface="Red Hat Display"/>
                <a:cs typeface="Red Hat Display"/>
                <a:sym typeface="Red Hat Display"/>
              </a:rPr>
              <a:t>for automation</a:t>
            </a:r>
            <a:endParaRPr b="0" i="0" sz="1400" u="none" cap="none" strike="noStrike">
              <a:latin typeface="Arial"/>
              <a:ea typeface="Arial"/>
              <a:cs typeface="Arial"/>
              <a:sym typeface="Arial"/>
            </a:endParaRPr>
          </a:p>
        </p:txBody>
      </p:sp>
      <p:pic>
        <p:nvPicPr>
          <p:cNvPr id="1221" name="Google Shape;1221;p240"/>
          <p:cNvPicPr preferRelativeResize="0"/>
          <p:nvPr/>
        </p:nvPicPr>
        <p:blipFill rotWithShape="1">
          <a:blip r:embed="rId3">
            <a:alphaModFix/>
          </a:blip>
          <a:srcRect b="0" l="0" r="0" t="0"/>
          <a:stretch/>
        </p:blipFill>
        <p:spPr>
          <a:xfrm>
            <a:off x="6210720" y="1613160"/>
            <a:ext cx="1768320" cy="23569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8" name="Shape 918"/>
        <p:cNvGrpSpPr/>
        <p:nvPr/>
      </p:nvGrpSpPr>
      <p:grpSpPr>
        <a:xfrm>
          <a:off x="0" y="0"/>
          <a:ext cx="0" cy="0"/>
          <a:chOff x="0" y="0"/>
          <a:chExt cx="0" cy="0"/>
        </a:xfrm>
      </p:grpSpPr>
      <p:pic>
        <p:nvPicPr>
          <p:cNvPr id="919" name="Google Shape;919;p223"/>
          <p:cNvPicPr preferRelativeResize="0"/>
          <p:nvPr/>
        </p:nvPicPr>
        <p:blipFill rotWithShape="1">
          <a:blip r:embed="rId4">
            <a:alphaModFix/>
          </a:blip>
          <a:srcRect b="0" l="0" r="0" t="0"/>
          <a:stretch/>
        </p:blipFill>
        <p:spPr>
          <a:xfrm>
            <a:off x="468360" y="379800"/>
            <a:ext cx="3636000" cy="1099800"/>
          </a:xfrm>
          <a:prstGeom prst="rect">
            <a:avLst/>
          </a:prstGeom>
          <a:noFill/>
          <a:ln>
            <a:noFill/>
          </a:ln>
        </p:spPr>
      </p:pic>
      <p:sp>
        <p:nvSpPr>
          <p:cNvPr id="920" name="Google Shape;920;p223"/>
          <p:cNvSpPr/>
          <p:nvPr/>
        </p:nvSpPr>
        <p:spPr>
          <a:xfrm>
            <a:off x="468360" y="2248200"/>
            <a:ext cx="6310080" cy="520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4500" u="none" cap="none" strike="noStrike">
                <a:solidFill>
                  <a:srgbClr val="000000"/>
                </a:solidFill>
                <a:latin typeface="Red Hat Display"/>
                <a:ea typeface="Red Hat Display"/>
                <a:cs typeface="Red Hat Display"/>
                <a:sym typeface="Red Hat Display"/>
              </a:rPr>
              <a:t>Automation for all</a:t>
            </a:r>
            <a:endParaRPr b="0" i="0" sz="4500" u="none" cap="none" strike="noStrike">
              <a:latin typeface="Arial"/>
              <a:ea typeface="Arial"/>
              <a:cs typeface="Arial"/>
              <a:sym typeface="Arial"/>
            </a:endParaRPr>
          </a:p>
        </p:txBody>
      </p:sp>
      <p:sp>
        <p:nvSpPr>
          <p:cNvPr id="921" name="Google Shape;921;p223"/>
          <p:cNvSpPr/>
          <p:nvPr/>
        </p:nvSpPr>
        <p:spPr>
          <a:xfrm>
            <a:off x="468360" y="3019320"/>
            <a:ext cx="6310080" cy="520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Ansible technical introduction and overview</a:t>
            </a:r>
            <a:endParaRPr b="0" i="0" sz="14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41"/>
          <p:cNvSpPr/>
          <p:nvPr/>
        </p:nvSpPr>
        <p:spPr>
          <a:xfrm>
            <a:off x="669960" y="1328040"/>
            <a:ext cx="4222440" cy="1357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Information across all clusters for an enterprise:</a:t>
            </a:r>
            <a:br>
              <a:rPr b="0" i="0" lang="en" sz="1800" u="none" cap="none" strike="noStrike">
                <a:latin typeface="Arial"/>
                <a:ea typeface="Arial"/>
                <a:cs typeface="Arial"/>
                <a:sym typeface="Arial"/>
              </a:rPr>
            </a:br>
            <a:endParaRPr b="0" i="0" sz="1400" u="none" cap="none" strike="noStrike">
              <a:latin typeface="Arial"/>
              <a:ea typeface="Arial"/>
              <a:cs typeface="Arial"/>
              <a:sym typeface="Arial"/>
            </a:endParaRPr>
          </a:p>
          <a:p>
            <a:pPr indent="-317160" lvl="0" marL="457200" marR="0" rtl="0" algn="l">
              <a:lnSpc>
                <a:spcPct val="115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Job Status graph</a:t>
            </a:r>
            <a:endParaRPr b="0" i="0" sz="1400" u="none" cap="none" strike="noStrike">
              <a:latin typeface="Arial"/>
              <a:ea typeface="Arial"/>
              <a:cs typeface="Arial"/>
              <a:sym typeface="Arial"/>
            </a:endParaRPr>
          </a:p>
          <a:p>
            <a:pPr indent="-317160" lvl="0" marL="457200" marR="0" rtl="0" algn="l">
              <a:lnSpc>
                <a:spcPct val="115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Top Job Templates</a:t>
            </a:r>
            <a:endParaRPr b="0" i="0" sz="1400" u="none" cap="none" strike="noStrike">
              <a:latin typeface="Arial"/>
              <a:ea typeface="Arial"/>
              <a:cs typeface="Arial"/>
              <a:sym typeface="Arial"/>
            </a:endParaRPr>
          </a:p>
          <a:p>
            <a:pPr indent="-317160" lvl="0" marL="457200" marR="0" rtl="0" algn="l">
              <a:lnSpc>
                <a:spcPct val="115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Top Modules</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p:txBody>
      </p:sp>
      <p:pic>
        <p:nvPicPr>
          <p:cNvPr id="1227" name="Google Shape;1227;p241"/>
          <p:cNvPicPr preferRelativeResize="0"/>
          <p:nvPr/>
        </p:nvPicPr>
        <p:blipFill rotWithShape="1">
          <a:blip r:embed="rId3">
            <a:alphaModFix/>
          </a:blip>
          <a:srcRect b="0" l="3148" r="16337" t="0"/>
          <a:stretch/>
        </p:blipFill>
        <p:spPr>
          <a:xfrm>
            <a:off x="4122360" y="940320"/>
            <a:ext cx="5057280" cy="3706200"/>
          </a:xfrm>
          <a:prstGeom prst="rect">
            <a:avLst/>
          </a:prstGeom>
          <a:noFill/>
          <a:ln>
            <a:noFill/>
          </a:ln>
        </p:spPr>
      </p:pic>
      <p:pic>
        <p:nvPicPr>
          <p:cNvPr id="1228" name="Google Shape;1228;p241"/>
          <p:cNvPicPr preferRelativeResize="0"/>
          <p:nvPr/>
        </p:nvPicPr>
        <p:blipFill rotWithShape="1">
          <a:blip r:embed="rId4">
            <a:alphaModFix/>
          </a:blip>
          <a:srcRect b="0" l="0" r="1234" t="0"/>
          <a:stretch/>
        </p:blipFill>
        <p:spPr>
          <a:xfrm>
            <a:off x="4949640" y="1302120"/>
            <a:ext cx="4221360" cy="2673000"/>
          </a:xfrm>
          <a:prstGeom prst="rect">
            <a:avLst/>
          </a:prstGeom>
          <a:noFill/>
          <a:ln>
            <a:noFill/>
          </a:ln>
        </p:spPr>
      </p:pic>
      <p:sp>
        <p:nvSpPr>
          <p:cNvPr id="1229" name="Google Shape;1229;p241"/>
          <p:cNvSpPr/>
          <p:nvPr/>
        </p:nvSpPr>
        <p:spPr>
          <a:xfrm>
            <a:off x="723960" y="514440"/>
            <a:ext cx="7238520" cy="433800"/>
          </a:xfrm>
          <a:prstGeom prst="rect">
            <a:avLst/>
          </a:prstGeom>
          <a:noFill/>
          <a:ln>
            <a:noFill/>
          </a:ln>
        </p:spPr>
        <p:txBody>
          <a:bodyPr anchorCtr="0" anchor="b" bIns="68400" lIns="68400" spcFirstLastPara="1" rIns="68400" wrap="square" tIns="68400">
            <a:noAutofit/>
          </a:bodyPr>
          <a:lstStyle/>
          <a:p>
            <a:pPr indent="0" lvl="0" marL="0" marR="0" rtl="0" algn="l">
              <a:lnSpc>
                <a:spcPct val="100000"/>
              </a:lnSpc>
              <a:spcBef>
                <a:spcPts val="0"/>
              </a:spcBef>
              <a:spcAft>
                <a:spcPts val="0"/>
              </a:spcAft>
              <a:buNone/>
            </a:pPr>
            <a:r>
              <a:rPr b="0" i="0" lang="en" sz="2700" u="none" cap="none" strike="noStrike">
                <a:solidFill>
                  <a:srgbClr val="EE0000"/>
                </a:solidFill>
                <a:latin typeface="Red Hat Display"/>
                <a:ea typeface="Red Hat Display"/>
                <a:cs typeface="Red Hat Display"/>
                <a:sym typeface="Red Hat Display"/>
              </a:rPr>
              <a:t>Analytics dashboard</a:t>
            </a:r>
            <a:endParaRPr b="0" i="0" sz="27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242"/>
          <p:cNvSpPr/>
          <p:nvPr/>
        </p:nvSpPr>
        <p:spPr>
          <a:xfrm>
            <a:off x="619920" y="1603440"/>
            <a:ext cx="4987440" cy="111852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15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Ansible Tower Cluster is down</a:t>
            </a:r>
            <a:endParaRPr b="0" i="0" sz="1400" u="none" cap="none" strike="noStrike">
              <a:latin typeface="Arial"/>
              <a:ea typeface="Arial"/>
              <a:cs typeface="Arial"/>
              <a:sym typeface="Arial"/>
            </a:endParaRPr>
          </a:p>
          <a:p>
            <a:pPr indent="-317160" lvl="0" marL="457200" marR="0" rtl="0" algn="l">
              <a:lnSpc>
                <a:spcPct val="115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Node (within a cluster) is down</a:t>
            </a:r>
            <a:endParaRPr b="0" i="0" sz="1400" u="none" cap="none" strike="noStrike">
              <a:latin typeface="Arial"/>
              <a:ea typeface="Arial"/>
              <a:cs typeface="Arial"/>
              <a:sym typeface="Arial"/>
            </a:endParaRPr>
          </a:p>
          <a:p>
            <a:pPr indent="-317160" lvl="0" marL="457200" marR="0" rtl="0" algn="l">
              <a:lnSpc>
                <a:spcPct val="115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Last time data was updated</a:t>
            </a:r>
            <a:endParaRPr b="0" i="0" sz="1400" u="none" cap="none" strike="noStrike">
              <a:latin typeface="Arial"/>
              <a:ea typeface="Arial"/>
              <a:cs typeface="Arial"/>
              <a:sym typeface="Arial"/>
            </a:endParaRPr>
          </a:p>
          <a:p>
            <a:pPr indent="-317160" lvl="0" marL="457200" marR="0" rtl="0" algn="l">
              <a:lnSpc>
                <a:spcPct val="115000"/>
              </a:lnSpc>
              <a:spcBef>
                <a:spcPts val="0"/>
              </a:spcBef>
              <a:spcAft>
                <a:spcPts val="0"/>
              </a:spcAft>
              <a:buClr>
                <a:srgbClr val="000000"/>
              </a:buClr>
              <a:buSzPts val="1400"/>
              <a:buFont typeface="Red Hat Display"/>
              <a:buChar char="●"/>
            </a:pPr>
            <a:r>
              <a:rPr b="0" i="0" lang="en" sz="1400" u="none" cap="none" strike="noStrike">
                <a:solidFill>
                  <a:srgbClr val="000000"/>
                </a:solidFill>
                <a:latin typeface="Red Hat Display"/>
                <a:ea typeface="Red Hat Display"/>
                <a:cs typeface="Red Hat Display"/>
                <a:sym typeface="Red Hat Display"/>
              </a:rPr>
              <a:t>Near license count</a:t>
            </a:r>
            <a:endParaRPr b="0" i="0" sz="1400" u="none" cap="none" strike="noStrike">
              <a:latin typeface="Arial"/>
              <a:ea typeface="Arial"/>
              <a:cs typeface="Arial"/>
              <a:sym typeface="Arial"/>
            </a:endParaRPr>
          </a:p>
        </p:txBody>
      </p:sp>
      <p:pic>
        <p:nvPicPr>
          <p:cNvPr id="1235" name="Google Shape;1235;p242"/>
          <p:cNvPicPr preferRelativeResize="0"/>
          <p:nvPr/>
        </p:nvPicPr>
        <p:blipFill rotWithShape="1">
          <a:blip r:embed="rId3">
            <a:alphaModFix/>
          </a:blip>
          <a:srcRect b="0" l="0" r="0" t="0"/>
          <a:stretch/>
        </p:blipFill>
        <p:spPr>
          <a:xfrm>
            <a:off x="4523040" y="1494360"/>
            <a:ext cx="4102560" cy="1902600"/>
          </a:xfrm>
          <a:prstGeom prst="rect">
            <a:avLst/>
          </a:prstGeom>
          <a:noFill/>
          <a:ln cap="flat" cmpd="sng" w="76300">
            <a:solidFill>
              <a:srgbClr val="666666"/>
            </a:solidFill>
            <a:prstDash val="solid"/>
            <a:round/>
            <a:headEnd len="sm" w="sm" type="none"/>
            <a:tailEnd len="sm" w="sm" type="none"/>
          </a:ln>
        </p:spPr>
      </p:pic>
      <p:sp>
        <p:nvSpPr>
          <p:cNvPr id="1236" name="Google Shape;1236;p242"/>
          <p:cNvSpPr/>
          <p:nvPr/>
        </p:nvSpPr>
        <p:spPr>
          <a:xfrm>
            <a:off x="723960" y="514440"/>
            <a:ext cx="7238520" cy="433800"/>
          </a:xfrm>
          <a:prstGeom prst="rect">
            <a:avLst/>
          </a:prstGeom>
          <a:noFill/>
          <a:ln>
            <a:noFill/>
          </a:ln>
        </p:spPr>
        <p:txBody>
          <a:bodyPr anchorCtr="0" anchor="b" bIns="68400" lIns="68400" spcFirstLastPara="1" rIns="68400" wrap="square" tIns="68400">
            <a:noAutofit/>
          </a:bodyPr>
          <a:lstStyle/>
          <a:p>
            <a:pPr indent="0" lvl="0" marL="0" marR="0" rtl="0" algn="l">
              <a:lnSpc>
                <a:spcPct val="100000"/>
              </a:lnSpc>
              <a:spcBef>
                <a:spcPts val="0"/>
              </a:spcBef>
              <a:spcAft>
                <a:spcPts val="0"/>
              </a:spcAft>
              <a:buNone/>
            </a:pPr>
            <a:r>
              <a:rPr b="0" i="0" lang="en" sz="2700" u="none" cap="none" strike="noStrike">
                <a:solidFill>
                  <a:srgbClr val="EE0000"/>
                </a:solidFill>
                <a:latin typeface="Red Hat Display"/>
                <a:ea typeface="Red Hat Display"/>
                <a:cs typeface="Red Hat Display"/>
                <a:sym typeface="Red Hat Display"/>
              </a:rPr>
              <a:t>Health notifications</a:t>
            </a:r>
            <a:endParaRPr b="0" i="0" sz="2700" u="none" cap="none"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43"/>
          <p:cNvSpPr/>
          <p:nvPr/>
        </p:nvSpPr>
        <p:spPr>
          <a:xfrm>
            <a:off x="410400" y="416160"/>
            <a:ext cx="3835440" cy="1022760"/>
          </a:xfrm>
          <a:prstGeom prst="rect">
            <a:avLst/>
          </a:prstGeom>
          <a:noFill/>
          <a:ln>
            <a:noFill/>
          </a:ln>
        </p:spPr>
        <p:txBody>
          <a:bodyPr anchorCtr="0" anchor="b" bIns="68400" lIns="68400" spcFirstLastPara="1" rIns="68400" wrap="square" tIns="68400">
            <a:noAutofit/>
          </a:bodyPr>
          <a:lstStyle/>
          <a:p>
            <a:pPr indent="0" lvl="0" marL="0" marR="0" rtl="0" algn="l">
              <a:lnSpc>
                <a:spcPct val="100000"/>
              </a:lnSpc>
              <a:spcBef>
                <a:spcPts val="0"/>
              </a:spcBef>
              <a:spcAft>
                <a:spcPts val="0"/>
              </a:spcAft>
              <a:buNone/>
            </a:pPr>
            <a:r>
              <a:rPr b="0" i="0" lang="en" sz="2700" u="none" cap="none" strike="noStrike">
                <a:solidFill>
                  <a:srgbClr val="EE0000"/>
                </a:solidFill>
                <a:latin typeface="Red Hat Display"/>
                <a:ea typeface="Red Hat Display"/>
                <a:cs typeface="Red Hat Display"/>
                <a:sym typeface="Red Hat Display"/>
              </a:rPr>
              <a:t>Organizational </a:t>
            </a:r>
            <a:br>
              <a:rPr b="0" i="0" lang="en" sz="1800" u="none" cap="none" strike="noStrike">
                <a:latin typeface="Arial"/>
                <a:ea typeface="Arial"/>
                <a:cs typeface="Arial"/>
                <a:sym typeface="Arial"/>
              </a:rPr>
            </a:br>
            <a:r>
              <a:rPr b="0" i="0" lang="en" sz="2700" u="none" cap="none" strike="noStrike">
                <a:solidFill>
                  <a:srgbClr val="EE0000"/>
                </a:solidFill>
                <a:latin typeface="Red Hat Display"/>
                <a:ea typeface="Red Hat Display"/>
                <a:cs typeface="Red Hat Display"/>
                <a:sym typeface="Red Hat Display"/>
              </a:rPr>
              <a:t>statistics</a:t>
            </a:r>
            <a:endParaRPr b="0" i="0" sz="2700" u="none" cap="none" strike="noStrike">
              <a:latin typeface="Arial"/>
              <a:ea typeface="Arial"/>
              <a:cs typeface="Arial"/>
              <a:sym typeface="Arial"/>
            </a:endParaRPr>
          </a:p>
        </p:txBody>
      </p:sp>
      <p:pic>
        <p:nvPicPr>
          <p:cNvPr id="1242" name="Google Shape;1242;p243"/>
          <p:cNvPicPr preferRelativeResize="0"/>
          <p:nvPr/>
        </p:nvPicPr>
        <p:blipFill rotWithShape="1">
          <a:blip r:embed="rId3">
            <a:alphaModFix/>
          </a:blip>
          <a:srcRect b="0" l="0" r="0" t="0"/>
          <a:stretch/>
        </p:blipFill>
        <p:spPr>
          <a:xfrm>
            <a:off x="2908800" y="599760"/>
            <a:ext cx="3661560" cy="4062960"/>
          </a:xfrm>
          <a:prstGeom prst="rect">
            <a:avLst/>
          </a:prstGeom>
          <a:noFill/>
          <a:ln cap="flat" cmpd="sng" w="38150">
            <a:solidFill>
              <a:srgbClr val="000000"/>
            </a:solidFill>
            <a:prstDash val="solid"/>
            <a:round/>
            <a:headEnd len="sm" w="sm" type="none"/>
            <a:tailEnd len="sm" w="sm" type="none"/>
          </a:ln>
        </p:spPr>
      </p:pic>
      <p:sp>
        <p:nvSpPr>
          <p:cNvPr id="1243" name="Google Shape;1243;p243"/>
          <p:cNvSpPr/>
          <p:nvPr/>
        </p:nvSpPr>
        <p:spPr>
          <a:xfrm>
            <a:off x="7179120" y="929520"/>
            <a:ext cx="1911960" cy="386640"/>
          </a:xfrm>
          <a:prstGeom prst="wedgeRectCallout">
            <a:avLst>
              <a:gd fmla="val -92781" name="adj1"/>
              <a:gd fmla="val 75336" name="adj2"/>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Display"/>
                <a:ea typeface="Red Hat Display"/>
                <a:cs typeface="Red Hat Display"/>
                <a:sym typeface="Red Hat Display"/>
              </a:rPr>
              <a:t>Filter by Organization</a:t>
            </a:r>
            <a:endParaRPr b="0" i="0" sz="1100" u="none" cap="none" strike="noStrike">
              <a:latin typeface="Arial"/>
              <a:ea typeface="Arial"/>
              <a:cs typeface="Arial"/>
              <a:sym typeface="Arial"/>
            </a:endParaRPr>
          </a:p>
        </p:txBody>
      </p:sp>
      <p:sp>
        <p:nvSpPr>
          <p:cNvPr id="1244" name="Google Shape;1244;p243"/>
          <p:cNvSpPr/>
          <p:nvPr/>
        </p:nvSpPr>
        <p:spPr>
          <a:xfrm>
            <a:off x="986400" y="1828080"/>
            <a:ext cx="1911960" cy="386640"/>
          </a:xfrm>
          <a:prstGeom prst="wedgeRectCallout">
            <a:avLst>
              <a:gd fmla="val 61746" name="adj1"/>
              <a:gd fmla="val 144705" name="adj2"/>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Display"/>
                <a:ea typeface="Red Hat Display"/>
                <a:cs typeface="Red Hat Display"/>
                <a:sym typeface="Red Hat Display"/>
              </a:rPr>
              <a:t>Job Status by Organization</a:t>
            </a:r>
            <a:endParaRPr b="0" i="0" sz="1100" u="none" cap="none" strike="noStrike">
              <a:latin typeface="Arial"/>
              <a:ea typeface="Arial"/>
              <a:cs typeface="Arial"/>
              <a:sym typeface="Arial"/>
            </a:endParaRPr>
          </a:p>
        </p:txBody>
      </p:sp>
      <p:sp>
        <p:nvSpPr>
          <p:cNvPr id="1245" name="Google Shape;1245;p243"/>
          <p:cNvSpPr/>
          <p:nvPr/>
        </p:nvSpPr>
        <p:spPr>
          <a:xfrm>
            <a:off x="6809400" y="2725200"/>
            <a:ext cx="2111760" cy="386640"/>
          </a:xfrm>
          <a:prstGeom prst="wedgeRectCallout">
            <a:avLst>
              <a:gd fmla="val -92781" name="adj1"/>
              <a:gd fmla="val 75336" name="adj2"/>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Display"/>
                <a:ea typeface="Red Hat Display"/>
                <a:cs typeface="Red Hat Display"/>
                <a:sym typeface="Red Hat Display"/>
              </a:rPr>
              <a:t>Usage by Organization</a:t>
            </a:r>
            <a:endParaRPr b="0" i="0" sz="1100" u="none" cap="none" strike="noStrike">
              <a:latin typeface="Arial"/>
              <a:ea typeface="Arial"/>
              <a:cs typeface="Arial"/>
              <a:sym typeface="Arial"/>
            </a:endParaRPr>
          </a:p>
        </p:txBody>
      </p:sp>
      <p:sp>
        <p:nvSpPr>
          <p:cNvPr id="1246" name="Google Shape;1246;p243"/>
          <p:cNvSpPr/>
          <p:nvPr/>
        </p:nvSpPr>
        <p:spPr>
          <a:xfrm>
            <a:off x="260280" y="3112200"/>
            <a:ext cx="2333160" cy="386640"/>
          </a:xfrm>
          <a:prstGeom prst="wedgeRectCallout">
            <a:avLst>
              <a:gd fmla="val 72989" name="adj1"/>
              <a:gd fmla="val 68115" name="adj2"/>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Display"/>
                <a:ea typeface="Red Hat Display"/>
                <a:cs typeface="Red Hat Display"/>
                <a:sym typeface="Red Hat Display"/>
              </a:rPr>
              <a:t>Job Runs by Organization</a:t>
            </a:r>
            <a:endParaRPr b="0" i="0" sz="1100" u="none" cap="none"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244"/>
          <p:cNvSpPr/>
          <p:nvPr/>
        </p:nvSpPr>
        <p:spPr>
          <a:xfrm>
            <a:off x="1582200" y="1129320"/>
            <a:ext cx="2584440" cy="8701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800" u="none" cap="none" strike="noStrike">
                <a:solidFill>
                  <a:srgbClr val="000000"/>
                </a:solidFill>
                <a:latin typeface="Red Hat Display"/>
                <a:ea typeface="Red Hat Display"/>
                <a:cs typeface="Red Hat Display"/>
                <a:sym typeface="Red Hat Display"/>
              </a:rPr>
              <a:t>Ansible Tower</a:t>
            </a:r>
            <a:endParaRPr b="0" i="0" sz="1800" u="none" cap="none" strike="noStrike">
              <a:latin typeface="Arial"/>
              <a:ea typeface="Arial"/>
              <a:cs typeface="Arial"/>
              <a:sym typeface="Arial"/>
            </a:endParaRPr>
          </a:p>
        </p:txBody>
      </p:sp>
      <p:sp>
        <p:nvSpPr>
          <p:cNvPr id="1252" name="Google Shape;1252;p244"/>
          <p:cNvSpPr/>
          <p:nvPr/>
        </p:nvSpPr>
        <p:spPr>
          <a:xfrm>
            <a:off x="5029200" y="1280160"/>
            <a:ext cx="3108960" cy="54864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800" u="none" cap="none" strike="noStrike">
                <a:solidFill>
                  <a:srgbClr val="000000"/>
                </a:solidFill>
                <a:latin typeface="Red Hat Display"/>
                <a:ea typeface="Red Hat Display"/>
                <a:cs typeface="Red Hat Display"/>
                <a:sym typeface="Red Hat Display"/>
              </a:rPr>
              <a:t>Automation Analytics</a:t>
            </a:r>
            <a:endParaRPr b="0" i="0" sz="1800" u="none" cap="none" strike="noStrike">
              <a:latin typeface="Arial"/>
              <a:ea typeface="Arial"/>
              <a:cs typeface="Arial"/>
              <a:sym typeface="Arial"/>
            </a:endParaRPr>
          </a:p>
        </p:txBody>
      </p:sp>
      <p:sp>
        <p:nvSpPr>
          <p:cNvPr id="1253" name="Google Shape;1253;p244"/>
          <p:cNvSpPr/>
          <p:nvPr/>
        </p:nvSpPr>
        <p:spPr>
          <a:xfrm flipH="1">
            <a:off x="4525200" y="1446120"/>
            <a:ext cx="6840" cy="2998800"/>
          </a:xfrm>
          <a:custGeom>
            <a:rect b="b" l="l" r="r" t="t"/>
            <a:pathLst>
              <a:path extrusionOk="0" h="21600" w="21600">
                <a:moveTo>
                  <a:pt x="0" y="0"/>
                </a:moveTo>
                <a:lnTo>
                  <a:pt x="21600" y="21600"/>
                </a:lnTo>
              </a:path>
            </a:pathLst>
          </a:custGeom>
          <a:noFill/>
          <a:ln cap="flat" cmpd="sng" w="19075">
            <a:solidFill>
              <a:srgbClr val="D9D9D9"/>
            </a:solidFill>
            <a:prstDash val="solid"/>
            <a:round/>
            <a:headEnd len="sm" w="sm" type="none"/>
            <a:tailEnd len="sm" w="sm" type="none"/>
          </a:ln>
        </p:spPr>
      </p:sp>
      <p:sp>
        <p:nvSpPr>
          <p:cNvPr id="1254" name="Google Shape;1254;p244"/>
          <p:cNvSpPr/>
          <p:nvPr/>
        </p:nvSpPr>
        <p:spPr>
          <a:xfrm>
            <a:off x="5452200" y="1463040"/>
            <a:ext cx="2320200" cy="1411200"/>
          </a:xfrm>
          <a:prstGeom prst="rect">
            <a:avLst/>
          </a:prstGeom>
          <a:noFill/>
          <a:ln>
            <a:noFill/>
          </a:ln>
        </p:spPr>
        <p:txBody>
          <a:bodyPr anchorCtr="0" anchor="t" bIns="91425" lIns="91425" spcFirstLastPara="1" rIns="91425" wrap="square" tIns="91425">
            <a:noAutofit/>
          </a:bodyPr>
          <a:lstStyle/>
          <a:p>
            <a:pPr indent="-164564" lvl="0" marL="216000" marR="0" rtl="0" algn="l">
              <a:lnSpc>
                <a:spcPct val="150000"/>
              </a:lnSpc>
              <a:spcBef>
                <a:spcPts val="0"/>
              </a:spcBef>
              <a:spcAft>
                <a:spcPts val="0"/>
              </a:spcAft>
              <a:buClr>
                <a:srgbClr val="000000"/>
              </a:buClr>
              <a:buSzPts val="810"/>
              <a:buFont typeface="Noto Sans Symbols"/>
              <a:buNone/>
            </a:pPr>
            <a:r>
              <a:t/>
            </a:r>
            <a:endParaRPr b="0" i="0" sz="1800" u="none" cap="none" strike="noStrike">
              <a:latin typeface="Arial"/>
              <a:ea typeface="Arial"/>
              <a:cs typeface="Arial"/>
              <a:sym typeface="Arial"/>
            </a:endParaRPr>
          </a:p>
          <a:p>
            <a:pPr indent="0" lvl="0" marL="0" marR="0" rtl="0" algn="l">
              <a:lnSpc>
                <a:spcPct val="15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 Top job templates</a:t>
            </a:r>
            <a:endParaRPr b="0" i="0" sz="1400" u="none" cap="none" strike="noStrike">
              <a:latin typeface="Arial"/>
              <a:ea typeface="Arial"/>
              <a:cs typeface="Arial"/>
              <a:sym typeface="Arial"/>
            </a:endParaRPr>
          </a:p>
          <a:p>
            <a:pPr indent="-216000" lvl="0" marL="216000" marR="0" rtl="0" algn="l">
              <a:lnSpc>
                <a:spcPct val="150000"/>
              </a:lnSpc>
              <a:spcBef>
                <a:spcPts val="0"/>
              </a:spcBef>
              <a:spcAft>
                <a:spcPts val="0"/>
              </a:spcAft>
              <a:buClr>
                <a:srgbClr val="000000"/>
              </a:buClr>
              <a:buSzPts val="630"/>
              <a:buFont typeface="Noto Sans Symbols"/>
              <a:buChar char="●"/>
            </a:pPr>
            <a:r>
              <a:rPr b="0" i="0" lang="en" sz="1400" u="none" cap="none" strike="noStrike">
                <a:solidFill>
                  <a:srgbClr val="000000"/>
                </a:solidFill>
                <a:latin typeface="Red Hat Display"/>
                <a:ea typeface="Red Hat Display"/>
                <a:cs typeface="Red Hat Display"/>
                <a:sym typeface="Red Hat Display"/>
              </a:rPr>
              <a:t>Top modules</a:t>
            </a:r>
            <a:endParaRPr b="0" i="0" sz="1400" u="none" cap="none" strike="noStrike">
              <a:latin typeface="Arial"/>
              <a:ea typeface="Arial"/>
              <a:cs typeface="Arial"/>
              <a:sym typeface="Arial"/>
            </a:endParaRPr>
          </a:p>
          <a:p>
            <a:pPr indent="0" lvl="0" marL="0" marR="0" rtl="0" algn="l">
              <a:lnSpc>
                <a:spcPct val="15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 All clusters</a:t>
            </a:r>
            <a:br>
              <a:rPr b="0" i="0" lang="en" sz="1800" u="none" cap="none" strike="noStrike">
                <a:latin typeface="Arial"/>
                <a:ea typeface="Arial"/>
                <a:cs typeface="Arial"/>
                <a:sym typeface="Arial"/>
              </a:rPr>
            </a:br>
            <a:r>
              <a:rPr b="0" i="0" lang="en" sz="1400" u="none" cap="none" strike="noStrike">
                <a:solidFill>
                  <a:srgbClr val="000000"/>
                </a:solidFill>
                <a:latin typeface="Red Hat Display"/>
                <a:ea typeface="Red Hat Display"/>
                <a:cs typeface="Red Hat Display"/>
                <a:sym typeface="Red Hat Display"/>
              </a:rPr>
              <a:t>• Filter by cluster</a:t>
            </a:r>
            <a:endParaRPr b="0" i="0" sz="1400" u="none" cap="none" strike="noStrike">
              <a:latin typeface="Arial"/>
              <a:ea typeface="Arial"/>
              <a:cs typeface="Arial"/>
              <a:sym typeface="Arial"/>
            </a:endParaRPr>
          </a:p>
          <a:p>
            <a:pPr indent="0" lvl="0" marL="0" marR="0" rtl="0" algn="l">
              <a:lnSpc>
                <a:spcPct val="150000"/>
              </a:lnSpc>
              <a:spcBef>
                <a:spcPts val="0"/>
              </a:spcBef>
              <a:spcAft>
                <a:spcPts val="0"/>
              </a:spcAft>
              <a:buNone/>
            </a:pPr>
            <a:r>
              <a:t/>
            </a:r>
            <a:endParaRPr b="0" i="0" sz="1400" u="none" cap="none" strike="noStrike">
              <a:latin typeface="Arial"/>
              <a:ea typeface="Arial"/>
              <a:cs typeface="Arial"/>
              <a:sym typeface="Arial"/>
            </a:endParaRPr>
          </a:p>
        </p:txBody>
      </p:sp>
      <p:sp>
        <p:nvSpPr>
          <p:cNvPr id="1255" name="Google Shape;1255;p244"/>
          <p:cNvSpPr/>
          <p:nvPr/>
        </p:nvSpPr>
        <p:spPr>
          <a:xfrm>
            <a:off x="1885680" y="1746360"/>
            <a:ext cx="2594880" cy="1189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 Recent job templates</a:t>
            </a:r>
            <a:br>
              <a:rPr b="0" i="0" lang="en" sz="1800" u="none" cap="none" strike="noStrike">
                <a:latin typeface="Arial"/>
                <a:ea typeface="Arial"/>
                <a:cs typeface="Arial"/>
                <a:sym typeface="Arial"/>
              </a:rPr>
            </a:br>
            <a:r>
              <a:rPr b="0" i="0" lang="en" sz="1400" u="none" cap="none" strike="noStrike">
                <a:solidFill>
                  <a:srgbClr val="000000"/>
                </a:solidFill>
                <a:latin typeface="Red Hat Display"/>
                <a:ea typeface="Red Hat Display"/>
                <a:cs typeface="Red Hat Display"/>
                <a:sym typeface="Red Hat Display"/>
              </a:rPr>
              <a:t>• No module data</a:t>
            </a:r>
            <a:endParaRPr b="0" i="0" sz="1400" u="none" cap="none" strike="noStrike">
              <a:latin typeface="Arial"/>
              <a:ea typeface="Arial"/>
              <a:cs typeface="Arial"/>
              <a:sym typeface="Arial"/>
            </a:endParaRPr>
          </a:p>
          <a:p>
            <a:pPr indent="0" lvl="0" marL="0" marR="0" rtl="0" algn="l">
              <a:lnSpc>
                <a:spcPct val="15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 One cluster</a:t>
            </a:r>
            <a:endParaRPr b="0" i="0" sz="1400" u="none" cap="none" strike="noStrike">
              <a:latin typeface="Arial"/>
              <a:ea typeface="Arial"/>
              <a:cs typeface="Arial"/>
              <a:sym typeface="Arial"/>
            </a:endParaRPr>
          </a:p>
        </p:txBody>
      </p:sp>
      <p:pic>
        <p:nvPicPr>
          <p:cNvPr id="1256" name="Google Shape;1256;p244"/>
          <p:cNvPicPr preferRelativeResize="0"/>
          <p:nvPr/>
        </p:nvPicPr>
        <p:blipFill rotWithShape="1">
          <a:blip r:embed="rId3">
            <a:alphaModFix/>
          </a:blip>
          <a:srcRect b="0" l="0" r="0" t="0"/>
          <a:stretch/>
        </p:blipFill>
        <p:spPr>
          <a:xfrm>
            <a:off x="1854360" y="3224160"/>
            <a:ext cx="1008720" cy="765360"/>
          </a:xfrm>
          <a:prstGeom prst="rect">
            <a:avLst/>
          </a:prstGeom>
          <a:noFill/>
          <a:ln>
            <a:noFill/>
          </a:ln>
        </p:spPr>
      </p:pic>
      <p:pic>
        <p:nvPicPr>
          <p:cNvPr id="1257" name="Google Shape;1257;p244"/>
          <p:cNvPicPr preferRelativeResize="0"/>
          <p:nvPr/>
        </p:nvPicPr>
        <p:blipFill rotWithShape="1">
          <a:blip r:embed="rId3">
            <a:alphaModFix/>
          </a:blip>
          <a:srcRect b="0" l="0" r="0" t="0"/>
          <a:stretch/>
        </p:blipFill>
        <p:spPr>
          <a:xfrm>
            <a:off x="5800320" y="3270240"/>
            <a:ext cx="1008720" cy="765360"/>
          </a:xfrm>
          <a:prstGeom prst="rect">
            <a:avLst/>
          </a:prstGeom>
          <a:noFill/>
          <a:ln>
            <a:noFill/>
          </a:ln>
        </p:spPr>
      </p:pic>
      <p:pic>
        <p:nvPicPr>
          <p:cNvPr id="1258" name="Google Shape;1258;p244"/>
          <p:cNvPicPr preferRelativeResize="0"/>
          <p:nvPr/>
        </p:nvPicPr>
        <p:blipFill rotWithShape="1">
          <a:blip r:embed="rId4">
            <a:alphaModFix/>
          </a:blip>
          <a:srcRect b="0" l="0" r="0" t="0"/>
          <a:stretch/>
        </p:blipFill>
        <p:spPr>
          <a:xfrm>
            <a:off x="3091320" y="3112560"/>
            <a:ext cx="801360" cy="988920"/>
          </a:xfrm>
          <a:prstGeom prst="rect">
            <a:avLst/>
          </a:prstGeom>
          <a:noFill/>
          <a:ln>
            <a:noFill/>
          </a:ln>
        </p:spPr>
      </p:pic>
      <p:sp>
        <p:nvSpPr>
          <p:cNvPr id="1259" name="Google Shape;1259;p244"/>
          <p:cNvSpPr/>
          <p:nvPr/>
        </p:nvSpPr>
        <p:spPr>
          <a:xfrm>
            <a:off x="2863440" y="3607200"/>
            <a:ext cx="227520" cy="36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sm" w="sm" type="none"/>
          </a:ln>
        </p:spPr>
      </p:sp>
      <p:pic>
        <p:nvPicPr>
          <p:cNvPr id="1260" name="Google Shape;1260;p244"/>
          <p:cNvPicPr preferRelativeResize="0"/>
          <p:nvPr/>
        </p:nvPicPr>
        <p:blipFill rotWithShape="1">
          <a:blip r:embed="rId4">
            <a:alphaModFix/>
          </a:blip>
          <a:srcRect b="0" l="0" r="0" t="0"/>
          <a:stretch/>
        </p:blipFill>
        <p:spPr>
          <a:xfrm>
            <a:off x="7129800" y="3215160"/>
            <a:ext cx="354600" cy="437760"/>
          </a:xfrm>
          <a:prstGeom prst="rect">
            <a:avLst/>
          </a:prstGeom>
          <a:noFill/>
          <a:ln>
            <a:noFill/>
          </a:ln>
        </p:spPr>
      </p:pic>
      <p:pic>
        <p:nvPicPr>
          <p:cNvPr id="1261" name="Google Shape;1261;p244"/>
          <p:cNvPicPr preferRelativeResize="0"/>
          <p:nvPr/>
        </p:nvPicPr>
        <p:blipFill rotWithShape="1">
          <a:blip r:embed="rId4">
            <a:alphaModFix/>
          </a:blip>
          <a:srcRect b="0" l="0" r="0" t="0"/>
          <a:stretch/>
        </p:blipFill>
        <p:spPr>
          <a:xfrm>
            <a:off x="7129800" y="3782160"/>
            <a:ext cx="354600" cy="437760"/>
          </a:xfrm>
          <a:prstGeom prst="rect">
            <a:avLst/>
          </a:prstGeom>
          <a:noFill/>
          <a:ln>
            <a:noFill/>
          </a:ln>
        </p:spPr>
      </p:pic>
      <p:pic>
        <p:nvPicPr>
          <p:cNvPr id="1262" name="Google Shape;1262;p244"/>
          <p:cNvPicPr preferRelativeResize="0"/>
          <p:nvPr/>
        </p:nvPicPr>
        <p:blipFill rotWithShape="1">
          <a:blip r:embed="rId4">
            <a:alphaModFix/>
          </a:blip>
          <a:srcRect b="0" l="0" r="0" t="0"/>
          <a:stretch/>
        </p:blipFill>
        <p:spPr>
          <a:xfrm>
            <a:off x="5124960" y="3215160"/>
            <a:ext cx="354600" cy="437760"/>
          </a:xfrm>
          <a:prstGeom prst="rect">
            <a:avLst/>
          </a:prstGeom>
          <a:noFill/>
          <a:ln>
            <a:noFill/>
          </a:ln>
        </p:spPr>
      </p:pic>
      <p:pic>
        <p:nvPicPr>
          <p:cNvPr id="1263" name="Google Shape;1263;p244"/>
          <p:cNvPicPr preferRelativeResize="0"/>
          <p:nvPr/>
        </p:nvPicPr>
        <p:blipFill rotWithShape="1">
          <a:blip r:embed="rId4">
            <a:alphaModFix/>
          </a:blip>
          <a:srcRect b="0" l="0" r="0" t="0"/>
          <a:stretch/>
        </p:blipFill>
        <p:spPr>
          <a:xfrm>
            <a:off x="5124960" y="3782160"/>
            <a:ext cx="354600" cy="437760"/>
          </a:xfrm>
          <a:prstGeom prst="rect">
            <a:avLst/>
          </a:prstGeom>
          <a:noFill/>
          <a:ln>
            <a:noFill/>
          </a:ln>
        </p:spPr>
      </p:pic>
      <p:sp>
        <p:nvSpPr>
          <p:cNvPr id="1264" name="Google Shape;1264;p244"/>
          <p:cNvSpPr/>
          <p:nvPr/>
        </p:nvSpPr>
        <p:spPr>
          <a:xfrm>
            <a:off x="5479920" y="3434040"/>
            <a:ext cx="320040" cy="21852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sm" w="sm" type="none"/>
          </a:ln>
        </p:spPr>
      </p:sp>
      <p:sp>
        <p:nvSpPr>
          <p:cNvPr id="1265" name="Google Shape;1265;p244"/>
          <p:cNvSpPr/>
          <p:nvPr/>
        </p:nvSpPr>
        <p:spPr>
          <a:xfrm flipH="1" rot="10800000">
            <a:off x="5479560" y="3653280"/>
            <a:ext cx="320040" cy="34812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sm" w="sm" type="none"/>
          </a:ln>
        </p:spPr>
      </p:sp>
      <p:sp>
        <p:nvSpPr>
          <p:cNvPr id="1266" name="Google Shape;1266;p244"/>
          <p:cNvSpPr/>
          <p:nvPr/>
        </p:nvSpPr>
        <p:spPr>
          <a:xfrm flipH="1">
            <a:off x="6808680" y="3434040"/>
            <a:ext cx="320040" cy="21852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sm" w="sm" type="none"/>
          </a:ln>
        </p:spPr>
      </p:sp>
      <p:sp>
        <p:nvSpPr>
          <p:cNvPr id="1267" name="Google Shape;1267;p244"/>
          <p:cNvSpPr/>
          <p:nvPr/>
        </p:nvSpPr>
        <p:spPr>
          <a:xfrm rot="10800000">
            <a:off x="6809760" y="3653280"/>
            <a:ext cx="320040" cy="34812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sm" w="sm" type="none"/>
          </a:ln>
        </p:spPr>
      </p:sp>
      <p:sp>
        <p:nvSpPr>
          <p:cNvPr id="1268" name="Google Shape;1268;p244"/>
          <p:cNvSpPr/>
          <p:nvPr/>
        </p:nvSpPr>
        <p:spPr>
          <a:xfrm>
            <a:off x="0" y="504720"/>
            <a:ext cx="9143640" cy="437760"/>
          </a:xfrm>
          <a:prstGeom prst="rect">
            <a:avLst/>
          </a:prstGeom>
          <a:noFill/>
          <a:ln>
            <a:noFill/>
          </a:ln>
        </p:spPr>
        <p:txBody>
          <a:bodyPr anchorCtr="0" anchor="b" bIns="68400" lIns="68400" spcFirstLastPara="1" rIns="68400" wrap="square" tIns="68400">
            <a:noAutofit/>
          </a:bodyPr>
          <a:lstStyle/>
          <a:p>
            <a:pPr indent="0" lvl="0" marL="0" marR="0" rtl="0" algn="ctr">
              <a:lnSpc>
                <a:spcPct val="100000"/>
              </a:lnSpc>
              <a:spcBef>
                <a:spcPts val="0"/>
              </a:spcBef>
              <a:spcAft>
                <a:spcPts val="0"/>
              </a:spcAft>
              <a:buNone/>
            </a:pPr>
            <a:r>
              <a:rPr b="0" i="0" lang="en" sz="2700" u="none" cap="none" strike="noStrike">
                <a:solidFill>
                  <a:srgbClr val="EE0000"/>
                </a:solidFill>
                <a:latin typeface="Red Hat Display"/>
                <a:ea typeface="Red Hat Display"/>
                <a:cs typeface="Red Hat Display"/>
                <a:sym typeface="Red Hat Display"/>
              </a:rPr>
              <a:t>Dashboard comparison</a:t>
            </a:r>
            <a:endParaRPr b="0" i="0" sz="2700" u="none" cap="none"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pic>
        <p:nvPicPr>
          <p:cNvPr id="1273" name="Google Shape;1273;p245"/>
          <p:cNvPicPr preferRelativeResize="0"/>
          <p:nvPr/>
        </p:nvPicPr>
        <p:blipFill rotWithShape="1">
          <a:blip r:embed="rId3">
            <a:alphaModFix/>
          </a:blip>
          <a:srcRect b="0" l="0" r="0" t="0"/>
          <a:stretch/>
        </p:blipFill>
        <p:spPr>
          <a:xfrm>
            <a:off x="1281240" y="3935880"/>
            <a:ext cx="184320" cy="273240"/>
          </a:xfrm>
          <a:prstGeom prst="rect">
            <a:avLst/>
          </a:prstGeom>
          <a:noFill/>
          <a:ln>
            <a:noFill/>
          </a:ln>
        </p:spPr>
      </p:pic>
      <p:sp>
        <p:nvSpPr>
          <p:cNvPr id="1274" name="Google Shape;1274;p245"/>
          <p:cNvSpPr txBox="1"/>
          <p:nvPr/>
        </p:nvSpPr>
        <p:spPr>
          <a:xfrm>
            <a:off x="710280" y="1005120"/>
            <a:ext cx="7723080" cy="4338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0" i="0" lang="en" sz="2200" u="none" cap="none" strike="noStrike">
                <a:solidFill>
                  <a:srgbClr val="000000"/>
                </a:solidFill>
                <a:latin typeface="Red Hat Display"/>
                <a:ea typeface="Red Hat Display"/>
                <a:cs typeface="Red Hat Display"/>
                <a:sym typeface="Red Hat Display"/>
              </a:rPr>
              <a:t>Simplified and consistent content delivery</a:t>
            </a:r>
            <a:endParaRPr b="0" i="0" sz="2200" u="none" cap="none" strike="noStrike">
              <a:solidFill>
                <a:srgbClr val="000000"/>
              </a:solidFill>
              <a:latin typeface="Arial"/>
              <a:ea typeface="Arial"/>
              <a:cs typeface="Arial"/>
              <a:sym typeface="Arial"/>
            </a:endParaRPr>
          </a:p>
        </p:txBody>
      </p:sp>
      <p:sp>
        <p:nvSpPr>
          <p:cNvPr id="1275" name="Google Shape;1275;p245"/>
          <p:cNvSpPr/>
          <p:nvPr/>
        </p:nvSpPr>
        <p:spPr>
          <a:xfrm>
            <a:off x="1201320" y="1814400"/>
            <a:ext cx="2934720" cy="19580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Red Hat Display"/>
                <a:ea typeface="Red Hat Display"/>
                <a:cs typeface="Red Hat Display"/>
                <a:sym typeface="Red Hat Display"/>
              </a:rPr>
              <a:t>Provides quick benefit by lowering barriers to automation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000000"/>
                </a:solidFill>
                <a:latin typeface="Red Hat Display"/>
                <a:ea typeface="Red Hat Display"/>
                <a:cs typeface="Red Hat Display"/>
                <a:sym typeface="Red Hat Display"/>
              </a:rPr>
              <a:t>Streamlines tech partners providing direct-to-user automation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000000"/>
                </a:solidFill>
                <a:latin typeface="Red Hat Display"/>
                <a:ea typeface="Red Hat Display"/>
                <a:cs typeface="Red Hat Display"/>
                <a:sym typeface="Red Hat Display"/>
              </a:rPr>
              <a:t>Simplifies internal collaboration, distribution, versioning</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000000"/>
                </a:solidFill>
                <a:latin typeface="Red Hat Display"/>
                <a:ea typeface="Red Hat Display"/>
                <a:cs typeface="Red Hat Display"/>
                <a:sym typeface="Red Hat Display"/>
              </a:rPr>
              <a:t>Ability to distribute, share and consume content at your own pace</a:t>
            </a:r>
            <a:endParaRPr b="0" i="0" sz="1200" u="none" cap="none" strike="noStrike">
              <a:latin typeface="Arial"/>
              <a:ea typeface="Arial"/>
              <a:cs typeface="Arial"/>
              <a:sym typeface="Arial"/>
            </a:endParaRPr>
          </a:p>
        </p:txBody>
      </p:sp>
      <p:grpSp>
        <p:nvGrpSpPr>
          <p:cNvPr id="1276" name="Google Shape;1276;p245"/>
          <p:cNvGrpSpPr/>
          <p:nvPr/>
        </p:nvGrpSpPr>
        <p:grpSpPr>
          <a:xfrm>
            <a:off x="4798800" y="1796040"/>
            <a:ext cx="2894040" cy="2108520"/>
            <a:chOff x="4798800" y="1796040"/>
            <a:chExt cx="2894040" cy="2108520"/>
          </a:xfrm>
        </p:grpSpPr>
        <p:pic>
          <p:nvPicPr>
            <p:cNvPr id="1277" name="Google Shape;1277;p245"/>
            <p:cNvPicPr preferRelativeResize="0"/>
            <p:nvPr/>
          </p:nvPicPr>
          <p:blipFill rotWithShape="1">
            <a:blip r:embed="rId4">
              <a:alphaModFix amt="18000"/>
            </a:blip>
            <a:srcRect b="0" l="0" r="0" t="0"/>
            <a:stretch/>
          </p:blipFill>
          <p:spPr>
            <a:xfrm>
              <a:off x="4798800" y="1796040"/>
              <a:ext cx="2894040" cy="1733400"/>
            </a:xfrm>
            <a:prstGeom prst="rect">
              <a:avLst/>
            </a:prstGeom>
            <a:noFill/>
            <a:ln>
              <a:noFill/>
            </a:ln>
          </p:spPr>
        </p:pic>
        <p:sp>
          <p:nvSpPr>
            <p:cNvPr id="1278" name="Google Shape;1278;p245"/>
            <p:cNvSpPr/>
            <p:nvPr/>
          </p:nvSpPr>
          <p:spPr>
            <a:xfrm>
              <a:off x="5291640" y="2931120"/>
              <a:ext cx="2034000" cy="63936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9" name="Google Shape;1279;p245"/>
            <p:cNvPicPr preferRelativeResize="0"/>
            <p:nvPr/>
          </p:nvPicPr>
          <p:blipFill rotWithShape="1">
            <a:blip r:embed="rId5">
              <a:alphaModFix/>
            </a:blip>
            <a:srcRect b="0" l="0" r="0" t="0"/>
            <a:stretch/>
          </p:blipFill>
          <p:spPr>
            <a:xfrm>
              <a:off x="5342040" y="2171160"/>
              <a:ext cx="1932840" cy="1733400"/>
            </a:xfrm>
            <a:prstGeom prst="rect">
              <a:avLst/>
            </a:prstGeom>
            <a:noFill/>
            <a:ln>
              <a:noFill/>
            </a:ln>
          </p:spPr>
        </p:pic>
      </p:grpSp>
      <p:sp>
        <p:nvSpPr>
          <p:cNvPr id="1280" name="Google Shape;1280;p245"/>
          <p:cNvSpPr/>
          <p:nvPr/>
        </p:nvSpPr>
        <p:spPr>
          <a:xfrm>
            <a:off x="723960" y="514440"/>
            <a:ext cx="7238520" cy="433800"/>
          </a:xfrm>
          <a:prstGeom prst="rect">
            <a:avLst/>
          </a:prstGeom>
          <a:noFill/>
          <a:ln>
            <a:noFill/>
          </a:ln>
        </p:spPr>
        <p:txBody>
          <a:bodyPr anchorCtr="0" anchor="b" bIns="68400" lIns="68400" spcFirstLastPara="1" rIns="68400" wrap="square" tIns="68400">
            <a:noAutofit/>
          </a:bodyPr>
          <a:lstStyle/>
          <a:p>
            <a:pPr indent="0" lvl="0" marL="0" marR="0" rtl="0" algn="ctr">
              <a:lnSpc>
                <a:spcPct val="100000"/>
              </a:lnSpc>
              <a:spcBef>
                <a:spcPts val="0"/>
              </a:spcBef>
              <a:spcAft>
                <a:spcPts val="0"/>
              </a:spcAft>
              <a:buNone/>
            </a:pPr>
            <a:r>
              <a:rPr b="0" i="0" lang="en" sz="2700" u="none" cap="none" strike="noStrike">
                <a:solidFill>
                  <a:srgbClr val="EE0000"/>
                </a:solidFill>
                <a:latin typeface="Red Hat Display"/>
                <a:ea typeface="Red Hat Display"/>
                <a:cs typeface="Red Hat Display"/>
                <a:sym typeface="Red Hat Display"/>
              </a:rPr>
              <a:t>Ansible Content Collections</a:t>
            </a:r>
            <a:endParaRPr b="0" i="0" sz="2700" u="none" cap="none" strike="noStrike">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46"/>
          <p:cNvSpPr txBox="1"/>
          <p:nvPr/>
        </p:nvSpPr>
        <p:spPr>
          <a:xfrm>
            <a:off x="775080" y="1303560"/>
            <a:ext cx="7021800" cy="2732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Red Hat Display"/>
                <a:ea typeface="Red Hat Display"/>
                <a:cs typeface="Red Hat Display"/>
                <a:sym typeface="Red Hat Display"/>
              </a:rPr>
              <a:t>Discover, publish, and manage Collections</a:t>
            </a:r>
            <a:endParaRPr b="0" i="0" sz="1400" u="none" cap="none" strike="noStrike">
              <a:solidFill>
                <a:srgbClr val="000000"/>
              </a:solidFill>
              <a:latin typeface="Arial"/>
              <a:ea typeface="Arial"/>
              <a:cs typeface="Arial"/>
              <a:sym typeface="Arial"/>
            </a:endParaRPr>
          </a:p>
        </p:txBody>
      </p:sp>
      <p:pic>
        <p:nvPicPr>
          <p:cNvPr id="1286" name="Google Shape;1286;p246"/>
          <p:cNvPicPr preferRelativeResize="0"/>
          <p:nvPr/>
        </p:nvPicPr>
        <p:blipFill rotWithShape="1">
          <a:blip r:embed="rId3">
            <a:alphaModFix/>
          </a:blip>
          <a:srcRect b="0" l="0" r="0" t="0"/>
          <a:stretch/>
        </p:blipFill>
        <p:spPr>
          <a:xfrm>
            <a:off x="1281240" y="3935880"/>
            <a:ext cx="184320" cy="273240"/>
          </a:xfrm>
          <a:prstGeom prst="rect">
            <a:avLst/>
          </a:prstGeom>
          <a:noFill/>
          <a:ln>
            <a:noFill/>
          </a:ln>
        </p:spPr>
      </p:pic>
      <p:pic>
        <p:nvPicPr>
          <p:cNvPr id="1287" name="Google Shape;1287;p246"/>
          <p:cNvPicPr preferRelativeResize="0"/>
          <p:nvPr/>
        </p:nvPicPr>
        <p:blipFill rotWithShape="1">
          <a:blip r:embed="rId4">
            <a:alphaModFix/>
          </a:blip>
          <a:srcRect b="3947" l="0" r="0" t="0"/>
          <a:stretch/>
        </p:blipFill>
        <p:spPr>
          <a:xfrm>
            <a:off x="4300560" y="1662480"/>
            <a:ext cx="4564800" cy="2135160"/>
          </a:xfrm>
          <a:prstGeom prst="rect">
            <a:avLst/>
          </a:prstGeom>
          <a:noFill/>
          <a:ln cap="flat" cmpd="sng" w="38150">
            <a:solidFill>
              <a:srgbClr val="666666"/>
            </a:solidFill>
            <a:prstDash val="solid"/>
            <a:round/>
            <a:headEnd len="sm" w="sm" type="none"/>
            <a:tailEnd len="sm" w="sm" type="none"/>
          </a:ln>
        </p:spPr>
      </p:pic>
      <p:sp>
        <p:nvSpPr>
          <p:cNvPr id="1288" name="Google Shape;1288;p246"/>
          <p:cNvSpPr/>
          <p:nvPr/>
        </p:nvSpPr>
        <p:spPr>
          <a:xfrm>
            <a:off x="801720" y="1676520"/>
            <a:ext cx="2844720" cy="237636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Quickly discover available Red Hat and certified content through Collections. </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Manage and test your organization’s view of available content.*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Manage your locally available automation via on-premise.*</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p:txBody>
      </p:sp>
      <p:sp>
        <p:nvSpPr>
          <p:cNvPr id="1289" name="Google Shape;1289;p246"/>
          <p:cNvSpPr/>
          <p:nvPr/>
        </p:nvSpPr>
        <p:spPr>
          <a:xfrm>
            <a:off x="723960" y="514440"/>
            <a:ext cx="7238520" cy="433800"/>
          </a:xfrm>
          <a:prstGeom prst="rect">
            <a:avLst/>
          </a:prstGeom>
          <a:noFill/>
          <a:ln>
            <a:noFill/>
          </a:ln>
        </p:spPr>
        <p:txBody>
          <a:bodyPr anchorCtr="0" anchor="b" bIns="68400" lIns="68400" spcFirstLastPara="1" rIns="68400" wrap="square" tIns="68400">
            <a:noAutofit/>
          </a:bodyPr>
          <a:lstStyle/>
          <a:p>
            <a:pPr indent="0" lvl="0" marL="0" marR="0" rtl="0" algn="l">
              <a:lnSpc>
                <a:spcPct val="100000"/>
              </a:lnSpc>
              <a:spcBef>
                <a:spcPts val="0"/>
              </a:spcBef>
              <a:spcAft>
                <a:spcPts val="0"/>
              </a:spcAft>
              <a:buNone/>
            </a:pPr>
            <a:r>
              <a:rPr b="0" i="0" lang="en" sz="2700" u="none" cap="none" strike="noStrike">
                <a:solidFill>
                  <a:srgbClr val="EE0000"/>
                </a:solidFill>
                <a:latin typeface="Red Hat Display"/>
                <a:ea typeface="Red Hat Display"/>
                <a:cs typeface="Red Hat Display"/>
                <a:sym typeface="Red Hat Display"/>
              </a:rPr>
              <a:t>Automation Hub</a:t>
            </a:r>
            <a:endParaRPr b="0" i="0" sz="2700" u="none" cap="none"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3" name="Shape 1293"/>
        <p:cNvGrpSpPr/>
        <p:nvPr/>
      </p:nvGrpSpPr>
      <p:grpSpPr>
        <a:xfrm>
          <a:off x="0" y="0"/>
          <a:ext cx="0" cy="0"/>
          <a:chOff x="0" y="0"/>
          <a:chExt cx="0" cy="0"/>
        </a:xfrm>
      </p:grpSpPr>
      <p:sp>
        <p:nvSpPr>
          <p:cNvPr id="1294" name="Google Shape;1294;p247"/>
          <p:cNvSpPr/>
          <p:nvPr/>
        </p:nvSpPr>
        <p:spPr>
          <a:xfrm>
            <a:off x="428400" y="1882800"/>
            <a:ext cx="6310080" cy="1062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3000" u="none" cap="none" strike="noStrike">
                <a:solidFill>
                  <a:srgbClr val="FFFFFF"/>
                </a:solidFill>
                <a:latin typeface="Overpass"/>
                <a:ea typeface="Overpass"/>
                <a:cs typeface="Overpass"/>
                <a:sym typeface="Overpass"/>
              </a:rPr>
              <a:t>AUTOMATION ACROSS </a:t>
            </a:r>
            <a:endParaRPr b="0" i="0" sz="3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3000" u="none" cap="none" strike="noStrike">
                <a:solidFill>
                  <a:srgbClr val="FFFFFF"/>
                </a:solidFill>
                <a:latin typeface="Overpass"/>
                <a:ea typeface="Overpass"/>
                <a:cs typeface="Overpass"/>
                <a:sym typeface="Overpass"/>
              </a:rPr>
              <a:t>THE ENTERPRISE</a:t>
            </a:r>
            <a:endParaRPr b="0" i="0" sz="3000" u="none" cap="none" strike="noStrike">
              <a:latin typeface="Arial"/>
              <a:ea typeface="Arial"/>
              <a:cs typeface="Arial"/>
              <a:sym typeface="Arial"/>
            </a:endParaRPr>
          </a:p>
        </p:txBody>
      </p:sp>
      <p:pic>
        <p:nvPicPr>
          <p:cNvPr id="1295" name="Google Shape;1295;p247"/>
          <p:cNvPicPr preferRelativeResize="0"/>
          <p:nvPr/>
        </p:nvPicPr>
        <p:blipFill rotWithShape="1">
          <a:blip r:embed="rId4">
            <a:alphaModFix/>
          </a:blip>
          <a:srcRect b="0" l="0" r="0" t="0"/>
          <a:stretch/>
        </p:blipFill>
        <p:spPr>
          <a:xfrm>
            <a:off x="384120" y="423360"/>
            <a:ext cx="2247120" cy="673920"/>
          </a:xfrm>
          <a:prstGeom prst="rect">
            <a:avLst/>
          </a:prstGeom>
          <a:noFill/>
          <a:ln>
            <a:noFill/>
          </a:ln>
        </p:spPr>
      </p:pic>
      <p:pic>
        <p:nvPicPr>
          <p:cNvPr id="1296" name="Google Shape;1296;p247"/>
          <p:cNvPicPr preferRelativeResize="0"/>
          <p:nvPr/>
        </p:nvPicPr>
        <p:blipFill rotWithShape="1">
          <a:blip r:embed="rId5">
            <a:alphaModFix/>
          </a:blip>
          <a:srcRect b="0" l="0" r="0" t="0"/>
          <a:stretch/>
        </p:blipFill>
        <p:spPr>
          <a:xfrm>
            <a:off x="8346960" y="4833000"/>
            <a:ext cx="644400" cy="2066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248"/>
          <p:cNvSpPr txBox="1"/>
          <p:nvPr/>
        </p:nvSpPr>
        <p:spPr>
          <a:xfrm>
            <a:off x="192240" y="1761840"/>
            <a:ext cx="4324320" cy="288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Open Sans"/>
                <a:ea typeface="Open Sans"/>
                <a:cs typeface="Open Sans"/>
                <a:sym typeface="Open Sans"/>
              </a:rPr>
              <a:t>Ansible Tower is an </a:t>
            </a:r>
            <a:r>
              <a:rPr b="1" i="0" lang="en" sz="1400" u="none" cap="none" strike="noStrike">
                <a:solidFill>
                  <a:srgbClr val="000000"/>
                </a:solidFill>
                <a:latin typeface="Open Sans"/>
                <a:ea typeface="Open Sans"/>
                <a:cs typeface="Open Sans"/>
                <a:sym typeface="Open Sans"/>
              </a:rPr>
              <a:t>enterprise framework</a:t>
            </a:r>
            <a:r>
              <a:rPr b="0" i="0" lang="en" sz="1400" u="none" cap="none" strike="noStrike">
                <a:solidFill>
                  <a:srgbClr val="000000"/>
                </a:solidFill>
                <a:latin typeface="Open Sans"/>
                <a:ea typeface="Open Sans"/>
                <a:cs typeface="Open Sans"/>
                <a:sym typeface="Open Sans"/>
              </a:rPr>
              <a:t> for controlling, securing and managing your Ansible automation – with a </a:t>
            </a:r>
            <a:r>
              <a:rPr b="1" i="0" lang="en" sz="1400" u="none" cap="none" strike="noStrike">
                <a:solidFill>
                  <a:srgbClr val="000000"/>
                </a:solidFill>
                <a:latin typeface="Open Sans"/>
                <a:ea typeface="Open Sans"/>
                <a:cs typeface="Open Sans"/>
                <a:sym typeface="Open Sans"/>
              </a:rPr>
              <a:t>UI and RESTful API.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pen Sans"/>
              <a:buChar char="●"/>
            </a:pPr>
            <a:r>
              <a:rPr b="1" i="0" lang="en" sz="1400" u="none" cap="none" strike="noStrike">
                <a:solidFill>
                  <a:srgbClr val="000000"/>
                </a:solidFill>
                <a:latin typeface="Open Sans"/>
                <a:ea typeface="Open Sans"/>
                <a:cs typeface="Open Sans"/>
                <a:sym typeface="Open Sans"/>
              </a:rPr>
              <a:t>RESTful API</a:t>
            </a:r>
            <a:endParaRPr b="0" i="0" sz="1400" u="none" cap="none"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pen Sans"/>
              <a:buChar char="●"/>
            </a:pPr>
            <a:r>
              <a:rPr b="1" i="0" lang="en" sz="1400" u="none" cap="none" strike="noStrike">
                <a:solidFill>
                  <a:srgbClr val="000000"/>
                </a:solidFill>
                <a:latin typeface="Open Sans"/>
                <a:ea typeface="Open Sans"/>
                <a:cs typeface="Open Sans"/>
                <a:sym typeface="Open Sans"/>
              </a:rPr>
              <a:t>Role Based access control</a:t>
            </a:r>
            <a:endParaRPr b="0" i="0" sz="1400" u="none" cap="none"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pen Sans"/>
              <a:buChar char="●"/>
            </a:pPr>
            <a:r>
              <a:rPr b="1" i="0" lang="en" sz="1400" u="none" cap="none" strike="noStrike">
                <a:solidFill>
                  <a:srgbClr val="000000"/>
                </a:solidFill>
                <a:latin typeface="Open Sans"/>
                <a:ea typeface="Open Sans"/>
                <a:cs typeface="Open Sans"/>
                <a:sym typeface="Open Sans"/>
              </a:rPr>
              <a:t>Deploy </a:t>
            </a:r>
            <a:r>
              <a:rPr b="0" i="0" lang="en" sz="1400" u="none" cap="none" strike="noStrike">
                <a:solidFill>
                  <a:srgbClr val="000000"/>
                </a:solidFill>
                <a:latin typeface="Open Sans"/>
                <a:ea typeface="Open Sans"/>
                <a:cs typeface="Open Sans"/>
                <a:sym typeface="Open Sans"/>
              </a:rPr>
              <a:t>entire applications with </a:t>
            </a:r>
            <a:r>
              <a:rPr b="1" i="0" lang="en" sz="1400" u="none" cap="none" strike="noStrike">
                <a:solidFill>
                  <a:srgbClr val="000000"/>
                </a:solidFill>
                <a:latin typeface="Open Sans"/>
                <a:ea typeface="Open Sans"/>
                <a:cs typeface="Open Sans"/>
                <a:sym typeface="Open Sans"/>
              </a:rPr>
              <a:t>push-button deployment</a:t>
            </a:r>
            <a:r>
              <a:rPr b="0" i="0" lang="en" sz="1400" u="none" cap="none" strike="noStrike">
                <a:solidFill>
                  <a:srgbClr val="000000"/>
                </a:solidFill>
                <a:latin typeface="Open Sans"/>
                <a:ea typeface="Open Sans"/>
                <a:cs typeface="Open Sans"/>
                <a:sym typeface="Open Sans"/>
              </a:rPr>
              <a:t> access</a:t>
            </a:r>
            <a:endParaRPr b="0" i="0" sz="1400" u="none" cap="none"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pen Sans"/>
              <a:buChar char="●"/>
            </a:pPr>
            <a:r>
              <a:rPr b="0" i="0" lang="en" sz="1400" u="none" cap="none" strike="noStrike">
                <a:solidFill>
                  <a:srgbClr val="000000"/>
                </a:solidFill>
                <a:latin typeface="Open Sans"/>
                <a:ea typeface="Open Sans"/>
                <a:cs typeface="Open Sans"/>
                <a:sym typeface="Open Sans"/>
              </a:rPr>
              <a:t>All automations are </a:t>
            </a:r>
            <a:r>
              <a:rPr b="1" i="0" lang="en" sz="1400" u="none" cap="none" strike="noStrike">
                <a:solidFill>
                  <a:srgbClr val="000000"/>
                </a:solidFill>
                <a:latin typeface="Open Sans"/>
                <a:ea typeface="Open Sans"/>
                <a:cs typeface="Open Sans"/>
                <a:sym typeface="Open Sans"/>
              </a:rPr>
              <a:t>centrally logged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81"/>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303" name="Google Shape;1303;p248"/>
          <p:cNvPicPr preferRelativeResize="0"/>
          <p:nvPr/>
        </p:nvPicPr>
        <p:blipFill rotWithShape="1">
          <a:blip r:embed="rId3">
            <a:alphaModFix/>
          </a:blip>
          <a:srcRect b="0" l="0" r="0" t="0"/>
          <a:stretch/>
        </p:blipFill>
        <p:spPr>
          <a:xfrm>
            <a:off x="640800" y="833760"/>
            <a:ext cx="1442160" cy="730440"/>
          </a:xfrm>
          <a:prstGeom prst="rect">
            <a:avLst/>
          </a:prstGeom>
          <a:noFill/>
          <a:ln>
            <a:noFill/>
          </a:ln>
        </p:spPr>
      </p:pic>
      <p:pic>
        <p:nvPicPr>
          <p:cNvPr id="1304" name="Google Shape;1304;p248"/>
          <p:cNvPicPr preferRelativeResize="0"/>
          <p:nvPr/>
        </p:nvPicPr>
        <p:blipFill rotWithShape="1">
          <a:blip r:embed="rId4">
            <a:alphaModFix/>
          </a:blip>
          <a:srcRect b="0" l="0" r="0" t="0"/>
          <a:stretch/>
        </p:blipFill>
        <p:spPr>
          <a:xfrm>
            <a:off x="3706560" y="1342800"/>
            <a:ext cx="5747760" cy="33908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49"/>
          <p:cNvSpPr/>
          <p:nvPr/>
        </p:nvSpPr>
        <p:spPr>
          <a:xfrm>
            <a:off x="468360" y="1882800"/>
            <a:ext cx="6310080" cy="520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3000" u="none" cap="none" strike="noStrike">
                <a:solidFill>
                  <a:srgbClr val="000000"/>
                </a:solidFill>
                <a:latin typeface="Overpass"/>
                <a:ea typeface="Overpass"/>
                <a:cs typeface="Overpass"/>
                <a:sym typeface="Overpass"/>
              </a:rPr>
              <a:t>Automation for Teams</a:t>
            </a:r>
            <a:endParaRPr b="0" i="0" sz="3000" u="none" cap="none" strike="noStrike">
              <a:latin typeface="Arial"/>
              <a:ea typeface="Arial"/>
              <a:cs typeface="Arial"/>
              <a:sym typeface="Arial"/>
            </a:endParaRPr>
          </a:p>
        </p:txBody>
      </p:sp>
      <p:sp>
        <p:nvSpPr>
          <p:cNvPr id="1311" name="Google Shape;1311;p249"/>
          <p:cNvSpPr/>
          <p:nvPr/>
        </p:nvSpPr>
        <p:spPr>
          <a:xfrm>
            <a:off x="468360" y="2463480"/>
            <a:ext cx="6310080" cy="520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Overpass"/>
                <a:ea typeface="Overpass"/>
                <a:cs typeface="Overpass"/>
                <a:sym typeface="Overpass"/>
              </a:rPr>
              <a:t>Ansible Tower technical introduction and overview</a:t>
            </a:r>
            <a:endParaRPr b="0" i="0" sz="1400" u="none" cap="none"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pic>
        <p:nvPicPr>
          <p:cNvPr id="1317" name="Google Shape;1317;p250"/>
          <p:cNvPicPr preferRelativeResize="0"/>
          <p:nvPr/>
        </p:nvPicPr>
        <p:blipFill rotWithShape="1">
          <a:blip r:embed="rId3">
            <a:alphaModFix/>
          </a:blip>
          <a:srcRect b="0" l="0" r="0" t="0"/>
          <a:stretch/>
        </p:blipFill>
        <p:spPr>
          <a:xfrm>
            <a:off x="-8280" y="0"/>
            <a:ext cx="9143640" cy="5143320"/>
          </a:xfrm>
          <a:prstGeom prst="rect">
            <a:avLst/>
          </a:prstGeom>
          <a:noFill/>
          <a:ln>
            <a:noFill/>
          </a:ln>
        </p:spPr>
      </p:pic>
      <p:sp>
        <p:nvSpPr>
          <p:cNvPr id="1318" name="Google Shape;1318;p250"/>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pic>
        <p:nvPicPr>
          <p:cNvPr id="1319" name="Google Shape;1319;p250"/>
          <p:cNvPicPr preferRelativeResize="0"/>
          <p:nvPr/>
        </p:nvPicPr>
        <p:blipFill rotWithShape="1">
          <a:blip r:embed="rId4">
            <a:alphaModFix/>
          </a:blip>
          <a:srcRect b="0" l="0" r="0" t="0"/>
          <a:stretch/>
        </p:blipFill>
        <p:spPr>
          <a:xfrm>
            <a:off x="3503160" y="357840"/>
            <a:ext cx="2137680" cy="641160"/>
          </a:xfrm>
          <a:prstGeom prst="rect">
            <a:avLst/>
          </a:prstGeom>
          <a:noFill/>
          <a:ln>
            <a:noFill/>
          </a:ln>
        </p:spPr>
      </p:pic>
      <p:sp>
        <p:nvSpPr>
          <p:cNvPr id="1320" name="Google Shape;1320;p250"/>
          <p:cNvSpPr/>
          <p:nvPr/>
        </p:nvSpPr>
        <p:spPr>
          <a:xfrm>
            <a:off x="2195640" y="1256040"/>
            <a:ext cx="4736160" cy="2833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FFFFFF"/>
                </a:solidFill>
                <a:latin typeface="Open Sans"/>
                <a:ea typeface="Open Sans"/>
                <a:cs typeface="Open Sans"/>
                <a:sym typeface="Open Sans"/>
              </a:rPr>
              <a:t>RED HAT ANSIBLE TOWER</a:t>
            </a:r>
            <a:endParaRPr b="0" i="0" sz="1200" u="none" cap="none" strike="noStrike">
              <a:latin typeface="Arial"/>
              <a:ea typeface="Arial"/>
              <a:cs typeface="Arial"/>
              <a:sym typeface="Arial"/>
            </a:endParaRPr>
          </a:p>
        </p:txBody>
      </p:sp>
      <p:sp>
        <p:nvSpPr>
          <p:cNvPr id="1321" name="Google Shape;1321;p250"/>
          <p:cNvSpPr/>
          <p:nvPr/>
        </p:nvSpPr>
        <p:spPr>
          <a:xfrm>
            <a:off x="2195640" y="2738160"/>
            <a:ext cx="4736160" cy="2833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FFFFFF"/>
                </a:solidFill>
                <a:latin typeface="Open Sans"/>
                <a:ea typeface="Open Sans"/>
                <a:cs typeface="Open Sans"/>
                <a:sym typeface="Open Sans"/>
              </a:rPr>
              <a:t>RED HAT ANSIBLE ENGINE</a:t>
            </a:r>
            <a:endParaRPr b="0" i="0" sz="1200" u="none" cap="none" strike="noStrike">
              <a:latin typeface="Arial"/>
              <a:ea typeface="Arial"/>
              <a:cs typeface="Arial"/>
              <a:sym typeface="Arial"/>
            </a:endParaRPr>
          </a:p>
        </p:txBody>
      </p:sp>
      <p:sp>
        <p:nvSpPr>
          <p:cNvPr id="1322" name="Google Shape;1322;p250"/>
          <p:cNvSpPr/>
          <p:nvPr/>
        </p:nvSpPr>
        <p:spPr>
          <a:xfrm>
            <a:off x="2195640" y="1523160"/>
            <a:ext cx="4736160" cy="2833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Open Sans"/>
                <a:ea typeface="Open Sans"/>
                <a:cs typeface="Open Sans"/>
                <a:sym typeface="Open Sans"/>
              </a:rPr>
              <a:t>Scale + operationalize your automation</a:t>
            </a:r>
            <a:endParaRPr b="0" i="0" sz="1100" u="none" cap="none" strike="noStrike">
              <a:latin typeface="Arial"/>
              <a:ea typeface="Arial"/>
              <a:cs typeface="Arial"/>
              <a:sym typeface="Arial"/>
            </a:endParaRPr>
          </a:p>
        </p:txBody>
      </p:sp>
      <p:sp>
        <p:nvSpPr>
          <p:cNvPr id="1323" name="Google Shape;1323;p250"/>
          <p:cNvSpPr/>
          <p:nvPr/>
        </p:nvSpPr>
        <p:spPr>
          <a:xfrm>
            <a:off x="2195640" y="3001320"/>
            <a:ext cx="4736160" cy="2833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Open Sans"/>
                <a:ea typeface="Open Sans"/>
                <a:cs typeface="Open Sans"/>
                <a:sym typeface="Open Sans"/>
              </a:rPr>
              <a:t>Support for your Ansible automation</a:t>
            </a:r>
            <a:endParaRPr b="0" i="0" sz="1100" u="none" cap="none" strike="noStrike">
              <a:latin typeface="Arial"/>
              <a:ea typeface="Arial"/>
              <a:cs typeface="Arial"/>
              <a:sym typeface="Arial"/>
            </a:endParaRPr>
          </a:p>
        </p:txBody>
      </p:sp>
      <p:sp>
        <p:nvSpPr>
          <p:cNvPr id="1324" name="Google Shape;1324;p250"/>
          <p:cNvSpPr/>
          <p:nvPr/>
        </p:nvSpPr>
        <p:spPr>
          <a:xfrm>
            <a:off x="2534400" y="2010600"/>
            <a:ext cx="1262160" cy="283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Open Sans"/>
                <a:ea typeface="Open Sans"/>
                <a:cs typeface="Open Sans"/>
                <a:sym typeface="Open Sans"/>
              </a:rPr>
              <a:t>CONTROL</a:t>
            </a:r>
            <a:endParaRPr b="0" i="0" sz="1000" u="none" cap="none" strike="noStrike">
              <a:latin typeface="Arial"/>
              <a:ea typeface="Arial"/>
              <a:cs typeface="Arial"/>
              <a:sym typeface="Arial"/>
            </a:endParaRPr>
          </a:p>
        </p:txBody>
      </p:sp>
      <p:sp>
        <p:nvSpPr>
          <p:cNvPr id="1325" name="Google Shape;1325;p250"/>
          <p:cNvSpPr/>
          <p:nvPr/>
        </p:nvSpPr>
        <p:spPr>
          <a:xfrm>
            <a:off x="3875400" y="2010600"/>
            <a:ext cx="1319400" cy="283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Open Sans"/>
                <a:ea typeface="Open Sans"/>
                <a:cs typeface="Open Sans"/>
                <a:sym typeface="Open Sans"/>
              </a:rPr>
              <a:t>KNOWLEDGE</a:t>
            </a:r>
            <a:endParaRPr b="0" i="0" sz="1000" u="none" cap="none" strike="noStrike">
              <a:latin typeface="Arial"/>
              <a:ea typeface="Arial"/>
              <a:cs typeface="Arial"/>
              <a:sym typeface="Arial"/>
            </a:endParaRPr>
          </a:p>
        </p:txBody>
      </p:sp>
      <p:sp>
        <p:nvSpPr>
          <p:cNvPr id="1326" name="Google Shape;1326;p250"/>
          <p:cNvSpPr/>
          <p:nvPr/>
        </p:nvSpPr>
        <p:spPr>
          <a:xfrm>
            <a:off x="5322960" y="2010600"/>
            <a:ext cx="1319400" cy="283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Open Sans"/>
                <a:ea typeface="Open Sans"/>
                <a:cs typeface="Open Sans"/>
                <a:sym typeface="Open Sans"/>
              </a:rPr>
              <a:t>DELEGATION</a:t>
            </a:r>
            <a:endParaRPr b="0" i="0" sz="1000" u="none" cap="none" strike="noStrike">
              <a:latin typeface="Arial"/>
              <a:ea typeface="Arial"/>
              <a:cs typeface="Arial"/>
              <a:sym typeface="Arial"/>
            </a:endParaRPr>
          </a:p>
        </p:txBody>
      </p:sp>
      <p:sp>
        <p:nvSpPr>
          <p:cNvPr id="1327" name="Google Shape;1327;p250"/>
          <p:cNvSpPr/>
          <p:nvPr/>
        </p:nvSpPr>
        <p:spPr>
          <a:xfrm>
            <a:off x="2505600" y="3544560"/>
            <a:ext cx="1262160" cy="283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Open Sans"/>
                <a:ea typeface="Open Sans"/>
                <a:cs typeface="Open Sans"/>
                <a:sym typeface="Open Sans"/>
              </a:rPr>
              <a:t>SIMPLE</a:t>
            </a:r>
            <a:endParaRPr b="0" i="0" sz="1000" u="none" cap="none" strike="noStrike">
              <a:latin typeface="Arial"/>
              <a:ea typeface="Arial"/>
              <a:cs typeface="Arial"/>
              <a:sym typeface="Arial"/>
            </a:endParaRPr>
          </a:p>
        </p:txBody>
      </p:sp>
      <p:sp>
        <p:nvSpPr>
          <p:cNvPr id="1328" name="Google Shape;1328;p250"/>
          <p:cNvSpPr/>
          <p:nvPr/>
        </p:nvSpPr>
        <p:spPr>
          <a:xfrm>
            <a:off x="3846600" y="3544560"/>
            <a:ext cx="1319400" cy="283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Open Sans"/>
                <a:ea typeface="Open Sans"/>
                <a:cs typeface="Open Sans"/>
                <a:sym typeface="Open Sans"/>
              </a:rPr>
              <a:t>POWERFUL</a:t>
            </a:r>
            <a:endParaRPr b="0" i="0" sz="1000" u="none" cap="none" strike="noStrike">
              <a:latin typeface="Arial"/>
              <a:ea typeface="Arial"/>
              <a:cs typeface="Arial"/>
              <a:sym typeface="Arial"/>
            </a:endParaRPr>
          </a:p>
        </p:txBody>
      </p:sp>
      <p:sp>
        <p:nvSpPr>
          <p:cNvPr id="1329" name="Google Shape;1329;p250"/>
          <p:cNvSpPr/>
          <p:nvPr/>
        </p:nvSpPr>
        <p:spPr>
          <a:xfrm>
            <a:off x="5322960" y="3544560"/>
            <a:ext cx="1319400" cy="283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Open Sans"/>
                <a:ea typeface="Open Sans"/>
                <a:cs typeface="Open Sans"/>
                <a:sym typeface="Open Sans"/>
              </a:rPr>
              <a:t>AGENTLESS</a:t>
            </a:r>
            <a:endParaRPr b="0" i="0" sz="1000" u="none" cap="none" strike="noStrike">
              <a:latin typeface="Arial"/>
              <a:ea typeface="Arial"/>
              <a:cs typeface="Arial"/>
              <a:sym typeface="Arial"/>
            </a:endParaRPr>
          </a:p>
        </p:txBody>
      </p:sp>
      <p:sp>
        <p:nvSpPr>
          <p:cNvPr id="1330" name="Google Shape;1330;p250"/>
          <p:cNvSpPr/>
          <p:nvPr/>
        </p:nvSpPr>
        <p:spPr>
          <a:xfrm>
            <a:off x="1700280" y="4372920"/>
            <a:ext cx="5743440" cy="2833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200" u="none" cap="none" strike="noStrike">
                <a:solidFill>
                  <a:srgbClr val="434343"/>
                </a:solidFill>
                <a:latin typeface="Open Sans"/>
                <a:ea typeface="Open Sans"/>
                <a:cs typeface="Open Sans"/>
                <a:sym typeface="Open Sans"/>
              </a:rPr>
              <a:t>FUELED BY AN INNOVATIVE </a:t>
            </a:r>
            <a:r>
              <a:rPr b="1" i="0" lang="en" sz="1200" u="none" cap="none" strike="noStrike">
                <a:solidFill>
                  <a:srgbClr val="434343"/>
                </a:solidFill>
                <a:latin typeface="Open Sans"/>
                <a:ea typeface="Open Sans"/>
                <a:cs typeface="Open Sans"/>
                <a:sym typeface="Open Sans"/>
              </a:rPr>
              <a:t>OPEN SOURCE</a:t>
            </a:r>
            <a:r>
              <a:rPr b="0" i="0" lang="en" sz="1200" u="none" cap="none" strike="noStrike">
                <a:solidFill>
                  <a:srgbClr val="434343"/>
                </a:solidFill>
                <a:latin typeface="Open Sans"/>
                <a:ea typeface="Open Sans"/>
                <a:cs typeface="Open Sans"/>
                <a:sym typeface="Open Sans"/>
              </a:rPr>
              <a:t> COMMUNITY</a:t>
            </a:r>
            <a:endParaRPr b="0" i="0" sz="12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224"/>
          <p:cNvSpPr/>
          <p:nvPr/>
        </p:nvSpPr>
        <p:spPr>
          <a:xfrm>
            <a:off x="1310040" y="3050280"/>
            <a:ext cx="6523920" cy="156168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 sz="2400" u="none" cap="none" strike="noStrike">
                <a:solidFill>
                  <a:srgbClr val="666666"/>
                </a:solidFill>
                <a:latin typeface="Red Hat Display"/>
                <a:ea typeface="Red Hat Display"/>
                <a:cs typeface="Red Hat Display"/>
                <a:sym typeface="Red Hat Display"/>
              </a:rPr>
              <a:t>Automation happens when one person meets a problem they never want to solve again </a:t>
            </a:r>
            <a:endParaRPr b="0" i="0" sz="2400" u="none" cap="none" strike="noStrike">
              <a:latin typeface="Arial"/>
              <a:ea typeface="Arial"/>
              <a:cs typeface="Arial"/>
              <a:sym typeface="Arial"/>
            </a:endParaRPr>
          </a:p>
        </p:txBody>
      </p:sp>
      <p:pic>
        <p:nvPicPr>
          <p:cNvPr id="927" name="Google Shape;927;p224"/>
          <p:cNvPicPr preferRelativeResize="0"/>
          <p:nvPr/>
        </p:nvPicPr>
        <p:blipFill rotWithShape="1">
          <a:blip r:embed="rId3">
            <a:alphaModFix/>
          </a:blip>
          <a:srcRect b="0" l="0" r="0" t="0"/>
          <a:stretch/>
        </p:blipFill>
        <p:spPr>
          <a:xfrm>
            <a:off x="3848040" y="1734480"/>
            <a:ext cx="1446840" cy="1446840"/>
          </a:xfrm>
          <a:prstGeom prst="rect">
            <a:avLst/>
          </a:prstGeom>
          <a:noFill/>
          <a:ln>
            <a:noFill/>
          </a:ln>
        </p:spPr>
      </p:pic>
      <p:pic>
        <p:nvPicPr>
          <p:cNvPr id="928" name="Google Shape;928;p224"/>
          <p:cNvPicPr preferRelativeResize="0"/>
          <p:nvPr/>
        </p:nvPicPr>
        <p:blipFill rotWithShape="1">
          <a:blip r:embed="rId4">
            <a:alphaModFix/>
          </a:blip>
          <a:srcRect b="0" l="0" r="0" t="0"/>
          <a:stretch/>
        </p:blipFill>
        <p:spPr>
          <a:xfrm>
            <a:off x="4341960" y="1072800"/>
            <a:ext cx="459720" cy="4597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grpSp>
        <p:nvGrpSpPr>
          <p:cNvPr id="1336" name="Google Shape;1336;p251"/>
          <p:cNvGrpSpPr/>
          <p:nvPr/>
        </p:nvGrpSpPr>
        <p:grpSpPr>
          <a:xfrm>
            <a:off x="886320" y="301680"/>
            <a:ext cx="7148520" cy="4348080"/>
            <a:chOff x="886320" y="301680"/>
            <a:chExt cx="7148520" cy="4348080"/>
          </a:xfrm>
        </p:grpSpPr>
        <p:sp>
          <p:nvSpPr>
            <p:cNvPr id="1337" name="Google Shape;1337;p251"/>
            <p:cNvSpPr/>
            <p:nvPr/>
          </p:nvSpPr>
          <p:spPr>
            <a:xfrm>
              <a:off x="1804320" y="301680"/>
              <a:ext cx="6230520" cy="434808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51"/>
            <p:cNvSpPr/>
            <p:nvPr/>
          </p:nvSpPr>
          <p:spPr>
            <a:xfrm>
              <a:off x="1926360" y="3972600"/>
              <a:ext cx="731520" cy="17352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900" u="none" cap="none" strike="noStrike">
                  <a:solidFill>
                    <a:srgbClr val="414E55"/>
                  </a:solidFill>
                  <a:latin typeface="Open Sans"/>
                  <a:ea typeface="Open Sans"/>
                  <a:cs typeface="Open Sans"/>
                  <a:sym typeface="Open Sans"/>
                </a:rPr>
                <a:t>USE CASES</a:t>
              </a:r>
              <a:endParaRPr b="0" i="0" sz="900" u="none" cap="none" strike="noStrike">
                <a:latin typeface="Arial"/>
                <a:ea typeface="Arial"/>
                <a:cs typeface="Arial"/>
                <a:sym typeface="Arial"/>
              </a:endParaRPr>
            </a:p>
          </p:txBody>
        </p:sp>
        <p:grpSp>
          <p:nvGrpSpPr>
            <p:cNvPr id="1339" name="Google Shape;1339;p251"/>
            <p:cNvGrpSpPr/>
            <p:nvPr/>
          </p:nvGrpSpPr>
          <p:grpSpPr>
            <a:xfrm>
              <a:off x="886320" y="1211760"/>
              <a:ext cx="712440" cy="541800"/>
              <a:chOff x="886320" y="1211760"/>
              <a:chExt cx="712440" cy="541800"/>
            </a:xfrm>
          </p:grpSpPr>
          <p:pic>
            <p:nvPicPr>
              <p:cNvPr descr="DevOps-Team.eps" id="1340" name="Google Shape;1340;p251"/>
              <p:cNvPicPr preferRelativeResize="0"/>
              <p:nvPr/>
            </p:nvPicPr>
            <p:blipFill rotWithShape="1">
              <a:blip r:embed="rId3">
                <a:alphaModFix/>
              </a:blip>
              <a:srcRect b="0" l="0" r="0" t="0"/>
              <a:stretch/>
            </p:blipFill>
            <p:spPr>
              <a:xfrm>
                <a:off x="962640" y="1211760"/>
                <a:ext cx="556920" cy="379080"/>
              </a:xfrm>
              <a:prstGeom prst="rect">
                <a:avLst/>
              </a:prstGeom>
              <a:noFill/>
              <a:ln>
                <a:noFill/>
              </a:ln>
            </p:spPr>
          </p:pic>
          <p:sp>
            <p:nvSpPr>
              <p:cNvPr id="1341" name="Google Shape;1341;p251"/>
              <p:cNvSpPr/>
              <p:nvPr/>
            </p:nvSpPr>
            <p:spPr>
              <a:xfrm>
                <a:off x="886320" y="1591560"/>
                <a:ext cx="712440" cy="1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pen Sans"/>
                    <a:ea typeface="Open Sans"/>
                    <a:cs typeface="Open Sans"/>
                    <a:sym typeface="Open Sans"/>
                  </a:rPr>
                  <a:t>USERS</a:t>
                </a:r>
                <a:endParaRPr b="0" i="0" sz="800" u="none" cap="none" strike="noStrike">
                  <a:latin typeface="Arial"/>
                  <a:ea typeface="Arial"/>
                  <a:cs typeface="Arial"/>
                  <a:sym typeface="Arial"/>
                </a:endParaRPr>
              </a:p>
            </p:txBody>
          </p:sp>
        </p:grpSp>
        <p:grpSp>
          <p:nvGrpSpPr>
            <p:cNvPr id="1342" name="Google Shape;1342;p251"/>
            <p:cNvGrpSpPr/>
            <p:nvPr/>
          </p:nvGrpSpPr>
          <p:grpSpPr>
            <a:xfrm>
              <a:off x="1819440" y="1800360"/>
              <a:ext cx="6108480" cy="531000"/>
              <a:chOff x="1819440" y="1800360"/>
              <a:chExt cx="6108480" cy="531000"/>
            </a:xfrm>
          </p:grpSpPr>
          <p:sp>
            <p:nvSpPr>
              <p:cNvPr id="1343" name="Google Shape;1343;p251"/>
              <p:cNvSpPr/>
              <p:nvPr/>
            </p:nvSpPr>
            <p:spPr>
              <a:xfrm>
                <a:off x="1819440" y="1800360"/>
                <a:ext cx="6108480" cy="531000"/>
              </a:xfrm>
              <a:prstGeom prst="rect">
                <a:avLst/>
              </a:prstGeom>
              <a:solidFill>
                <a:srgbClr val="4C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51"/>
              <p:cNvSpPr/>
              <p:nvPr/>
            </p:nvSpPr>
            <p:spPr>
              <a:xfrm>
                <a:off x="1825200" y="1881720"/>
                <a:ext cx="933840" cy="43056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Open Sans"/>
                    <a:ea typeface="Open Sans"/>
                    <a:cs typeface="Open Sans"/>
                    <a:sym typeface="Open Sans"/>
                  </a:rPr>
                  <a:t>ANSIBLE</a:t>
                </a:r>
                <a:endParaRPr b="0" i="0" sz="10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1" i="0" lang="en" sz="1000" u="none" cap="none" strike="noStrike">
                    <a:solidFill>
                      <a:srgbClr val="FFFFFF"/>
                    </a:solidFill>
                    <a:latin typeface="Open Sans"/>
                    <a:ea typeface="Open Sans"/>
                    <a:cs typeface="Open Sans"/>
                    <a:sym typeface="Open Sans"/>
                  </a:rPr>
                  <a:t>ENGINE</a:t>
                </a:r>
                <a:endParaRPr b="0" i="0" sz="1000" u="none" cap="none" strike="noStrike">
                  <a:latin typeface="Arial"/>
                  <a:ea typeface="Arial"/>
                  <a:cs typeface="Arial"/>
                  <a:sym typeface="Arial"/>
                </a:endParaRPr>
              </a:p>
            </p:txBody>
          </p:sp>
          <p:sp>
            <p:nvSpPr>
              <p:cNvPr id="1345" name="Google Shape;1345;p251"/>
              <p:cNvSpPr/>
              <p:nvPr/>
            </p:nvSpPr>
            <p:spPr>
              <a:xfrm>
                <a:off x="2839680" y="1855440"/>
                <a:ext cx="5050800" cy="20124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51"/>
              <p:cNvSpPr/>
              <p:nvPr/>
            </p:nvSpPr>
            <p:spPr>
              <a:xfrm>
                <a:off x="5384520" y="2093040"/>
                <a:ext cx="2507040" cy="20124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51"/>
              <p:cNvSpPr/>
              <p:nvPr/>
            </p:nvSpPr>
            <p:spPr>
              <a:xfrm>
                <a:off x="2839680" y="2093040"/>
                <a:ext cx="2507040" cy="20124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51"/>
              <p:cNvSpPr/>
              <p:nvPr/>
            </p:nvSpPr>
            <p:spPr>
              <a:xfrm>
                <a:off x="5484960" y="2110680"/>
                <a:ext cx="1950840" cy="1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800" u="none" cap="none" strike="noStrike">
                    <a:solidFill>
                      <a:srgbClr val="388485"/>
                    </a:solidFill>
                    <a:latin typeface="Open Sans"/>
                    <a:ea typeface="Open Sans"/>
                    <a:cs typeface="Open Sans"/>
                    <a:sym typeface="Open Sans"/>
                  </a:rPr>
                  <a:t>PYTHON CODEBASE</a:t>
                </a:r>
                <a:endParaRPr b="0" i="0" sz="800" u="none" cap="none" strike="noStrike">
                  <a:latin typeface="Arial"/>
                  <a:ea typeface="Arial"/>
                  <a:cs typeface="Arial"/>
                  <a:sym typeface="Arial"/>
                </a:endParaRPr>
              </a:p>
            </p:txBody>
          </p:sp>
          <p:sp>
            <p:nvSpPr>
              <p:cNvPr id="1349" name="Google Shape;1349;p251"/>
              <p:cNvSpPr/>
              <p:nvPr/>
            </p:nvSpPr>
            <p:spPr>
              <a:xfrm>
                <a:off x="2910600" y="1878840"/>
                <a:ext cx="2251800" cy="1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800" u="none" cap="none" strike="noStrike">
                    <a:solidFill>
                      <a:srgbClr val="388485"/>
                    </a:solidFill>
                    <a:latin typeface="Open Sans"/>
                    <a:ea typeface="Open Sans"/>
                    <a:cs typeface="Open Sans"/>
                    <a:sym typeface="Open Sans"/>
                  </a:rPr>
                  <a:t>OPEN SOURCE MODULE LIBRARY</a:t>
                </a:r>
                <a:endParaRPr b="0" i="0" sz="800" u="none" cap="none" strike="noStrike">
                  <a:latin typeface="Arial"/>
                  <a:ea typeface="Arial"/>
                  <a:cs typeface="Arial"/>
                  <a:sym typeface="Arial"/>
                </a:endParaRPr>
              </a:p>
            </p:txBody>
          </p:sp>
          <p:sp>
            <p:nvSpPr>
              <p:cNvPr id="1350" name="Google Shape;1350;p251"/>
              <p:cNvSpPr/>
              <p:nvPr/>
            </p:nvSpPr>
            <p:spPr>
              <a:xfrm>
                <a:off x="2910600" y="2112840"/>
                <a:ext cx="2251800" cy="1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800" u="none" cap="none" strike="noStrike">
                    <a:solidFill>
                      <a:srgbClr val="388485"/>
                    </a:solidFill>
                    <a:latin typeface="Open Sans"/>
                    <a:ea typeface="Open Sans"/>
                    <a:cs typeface="Open Sans"/>
                    <a:sym typeface="Open Sans"/>
                  </a:rPr>
                  <a:t>PLUGINS</a:t>
                </a:r>
                <a:endParaRPr b="0" i="0" sz="800" u="none" cap="none" strike="noStrike">
                  <a:latin typeface="Arial"/>
                  <a:ea typeface="Arial"/>
                  <a:cs typeface="Arial"/>
                  <a:sym typeface="Arial"/>
                </a:endParaRPr>
              </a:p>
            </p:txBody>
          </p:sp>
        </p:grpSp>
        <p:sp>
          <p:nvSpPr>
            <p:cNvPr id="1351" name="Google Shape;1351;p251"/>
            <p:cNvSpPr/>
            <p:nvPr/>
          </p:nvSpPr>
          <p:spPr>
            <a:xfrm>
              <a:off x="1819080" y="2754720"/>
              <a:ext cx="6100200" cy="938160"/>
            </a:xfrm>
            <a:prstGeom prst="rect">
              <a:avLst/>
            </a:prstGeom>
            <a:solidFill>
              <a:srgbClr val="71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51"/>
            <p:cNvSpPr/>
            <p:nvPr/>
          </p:nvSpPr>
          <p:spPr>
            <a:xfrm>
              <a:off x="2839680" y="2788920"/>
              <a:ext cx="5040720" cy="86976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51"/>
            <p:cNvSpPr/>
            <p:nvPr/>
          </p:nvSpPr>
          <p:spPr>
            <a:xfrm>
              <a:off x="5826240" y="2867760"/>
              <a:ext cx="946080" cy="43092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1" i="0" lang="en" sz="700" u="none" cap="none" strike="noStrike">
                  <a:solidFill>
                    <a:srgbClr val="414E55"/>
                  </a:solidFill>
                  <a:latin typeface="Open Sans"/>
                  <a:ea typeface="Open Sans"/>
                  <a:cs typeface="Open Sans"/>
                  <a:sym typeface="Open Sans"/>
                </a:rPr>
                <a:t>CLOUD</a:t>
              </a:r>
              <a:endParaRPr b="0" i="0" sz="700" u="none" cap="none" strike="noStrike">
                <a:latin typeface="Arial"/>
                <a:ea typeface="Arial"/>
                <a:cs typeface="Arial"/>
                <a:sym typeface="Arial"/>
              </a:endParaRPr>
            </a:p>
            <a:p>
              <a:pPr indent="0" lvl="0" marL="0" marR="0" rtl="0" algn="l">
                <a:lnSpc>
                  <a:spcPct val="70000"/>
                </a:lnSpc>
                <a:spcBef>
                  <a:spcPts val="0"/>
                </a:spcBef>
                <a:spcAft>
                  <a:spcPts val="0"/>
                </a:spcAft>
                <a:buNone/>
              </a:pPr>
              <a:r>
                <a:t/>
              </a:r>
              <a:endParaRPr b="0" i="0" sz="700" u="none" cap="none" strike="noStrike">
                <a:latin typeface="Arial"/>
                <a:ea typeface="Arial"/>
                <a:cs typeface="Arial"/>
                <a:sym typeface="Arial"/>
              </a:endParaRPr>
            </a:p>
            <a:p>
              <a:pPr indent="0" lvl="0" marL="0" marR="0" rtl="0" algn="l">
                <a:lnSpc>
                  <a:spcPct val="120000"/>
                </a:lnSpc>
                <a:spcBef>
                  <a:spcPts val="0"/>
                </a:spcBef>
                <a:spcAft>
                  <a:spcPts val="0"/>
                </a:spcAft>
                <a:buNone/>
              </a:pPr>
              <a:r>
                <a:rPr b="1" i="0" lang="en" sz="600" u="none" cap="none" strike="noStrike">
                  <a:solidFill>
                    <a:srgbClr val="909090"/>
                  </a:solidFill>
                  <a:latin typeface="Open Sans"/>
                  <a:ea typeface="Open Sans"/>
                  <a:cs typeface="Open Sans"/>
                  <a:sym typeface="Open Sans"/>
                </a:rPr>
                <a:t>AWS,</a:t>
              </a:r>
              <a:br>
                <a:rPr b="0" i="0" lang="en" sz="1800" u="none" cap="none" strike="noStrike">
                  <a:latin typeface="Arial"/>
                  <a:ea typeface="Arial"/>
                  <a:cs typeface="Arial"/>
                  <a:sym typeface="Arial"/>
                </a:rPr>
              </a:br>
              <a:r>
                <a:rPr b="1" i="0" lang="en" sz="600" u="none" cap="none" strike="noStrike">
                  <a:solidFill>
                    <a:srgbClr val="909090"/>
                  </a:solidFill>
                  <a:latin typeface="Open Sans"/>
                  <a:ea typeface="Open Sans"/>
                  <a:cs typeface="Open Sans"/>
                  <a:sym typeface="Open Sans"/>
                </a:rPr>
                <a:t>GOOGLE CLOUD,</a:t>
              </a:r>
              <a:br>
                <a:rPr b="0" i="0" lang="en" sz="1800" u="none" cap="none" strike="noStrike">
                  <a:latin typeface="Arial"/>
                  <a:ea typeface="Arial"/>
                  <a:cs typeface="Arial"/>
                  <a:sym typeface="Arial"/>
                </a:rPr>
              </a:br>
              <a:r>
                <a:rPr b="1" i="0" lang="en" sz="600" u="none" cap="none" strike="noStrike">
                  <a:solidFill>
                    <a:srgbClr val="909090"/>
                  </a:solidFill>
                  <a:latin typeface="Open Sans"/>
                  <a:ea typeface="Open Sans"/>
                  <a:cs typeface="Open Sans"/>
                  <a:sym typeface="Open Sans"/>
                </a:rPr>
                <a:t>AZURE …</a:t>
              </a:r>
              <a:endParaRPr b="0" i="0" sz="600" u="none" cap="none" strike="noStrike">
                <a:latin typeface="Arial"/>
                <a:ea typeface="Arial"/>
                <a:cs typeface="Arial"/>
                <a:sym typeface="Arial"/>
              </a:endParaRPr>
            </a:p>
          </p:txBody>
        </p:sp>
        <p:sp>
          <p:nvSpPr>
            <p:cNvPr id="1354" name="Google Shape;1354;p251"/>
            <p:cNvSpPr/>
            <p:nvPr/>
          </p:nvSpPr>
          <p:spPr>
            <a:xfrm>
              <a:off x="2898000" y="2865240"/>
              <a:ext cx="972360" cy="51444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1" i="0" lang="en" sz="700" u="none" cap="none" strike="noStrike">
                  <a:solidFill>
                    <a:srgbClr val="414E55"/>
                  </a:solidFill>
                  <a:latin typeface="Open Sans"/>
                  <a:ea typeface="Open Sans"/>
                  <a:cs typeface="Open Sans"/>
                  <a:sym typeface="Open Sans"/>
                </a:rPr>
                <a:t>INFRASTRUCTURE</a:t>
              </a:r>
              <a:endParaRPr b="0" i="0" sz="700" u="none" cap="none" strike="noStrike">
                <a:latin typeface="Arial"/>
                <a:ea typeface="Arial"/>
                <a:cs typeface="Arial"/>
                <a:sym typeface="Arial"/>
              </a:endParaRPr>
            </a:p>
            <a:p>
              <a:pPr indent="0" lvl="0" marL="0" marR="0" rtl="0" algn="l">
                <a:lnSpc>
                  <a:spcPct val="70000"/>
                </a:lnSpc>
                <a:spcBef>
                  <a:spcPts val="0"/>
                </a:spcBef>
                <a:spcAft>
                  <a:spcPts val="0"/>
                </a:spcAft>
                <a:buNone/>
              </a:pPr>
              <a:r>
                <a:t/>
              </a:r>
              <a:endParaRPr b="0" i="0" sz="700" u="none" cap="none" strike="noStrike">
                <a:latin typeface="Arial"/>
                <a:ea typeface="Arial"/>
                <a:cs typeface="Arial"/>
                <a:sym typeface="Arial"/>
              </a:endParaRPr>
            </a:p>
            <a:p>
              <a:pPr indent="0" lvl="0" marL="0" marR="0" rtl="0" algn="l">
                <a:lnSpc>
                  <a:spcPct val="120000"/>
                </a:lnSpc>
                <a:spcBef>
                  <a:spcPts val="0"/>
                </a:spcBef>
                <a:spcAft>
                  <a:spcPts val="0"/>
                </a:spcAft>
                <a:buNone/>
              </a:pPr>
              <a:r>
                <a:rPr b="1" i="0" lang="en" sz="600" u="none" cap="none" strike="noStrike">
                  <a:solidFill>
                    <a:srgbClr val="909090"/>
                  </a:solidFill>
                  <a:latin typeface="Open Sans"/>
                  <a:ea typeface="Open Sans"/>
                  <a:cs typeface="Open Sans"/>
                  <a:sym typeface="Open Sans"/>
                </a:rPr>
                <a:t>LINUX,</a:t>
              </a:r>
              <a:br>
                <a:rPr b="0" i="0" lang="en" sz="1800" u="none" cap="none" strike="noStrike">
                  <a:latin typeface="Arial"/>
                  <a:ea typeface="Arial"/>
                  <a:cs typeface="Arial"/>
                  <a:sym typeface="Arial"/>
                </a:rPr>
              </a:br>
              <a:r>
                <a:rPr b="1" i="0" lang="en" sz="600" u="none" cap="none" strike="noStrike">
                  <a:solidFill>
                    <a:srgbClr val="909090"/>
                  </a:solidFill>
                  <a:latin typeface="Open Sans"/>
                  <a:ea typeface="Open Sans"/>
                  <a:cs typeface="Open Sans"/>
                  <a:sym typeface="Open Sans"/>
                </a:rPr>
                <a:t>WINDOWS,</a:t>
              </a:r>
              <a:endParaRPr b="0" i="0" sz="600" u="none" cap="none" strike="noStrike">
                <a:latin typeface="Arial"/>
                <a:ea typeface="Arial"/>
                <a:cs typeface="Arial"/>
                <a:sym typeface="Arial"/>
              </a:endParaRPr>
            </a:p>
            <a:p>
              <a:pPr indent="0" lvl="0" marL="0" marR="0" rtl="0" algn="l">
                <a:lnSpc>
                  <a:spcPct val="120000"/>
                </a:lnSpc>
                <a:spcBef>
                  <a:spcPts val="0"/>
                </a:spcBef>
                <a:spcAft>
                  <a:spcPts val="0"/>
                </a:spcAft>
                <a:buNone/>
              </a:pPr>
              <a:r>
                <a:rPr b="1" i="0" lang="en" sz="600" u="none" cap="none" strike="noStrike">
                  <a:solidFill>
                    <a:srgbClr val="909090"/>
                  </a:solidFill>
                  <a:latin typeface="Open Sans"/>
                  <a:ea typeface="Open Sans"/>
                  <a:cs typeface="Open Sans"/>
                  <a:sym typeface="Open Sans"/>
                </a:rPr>
                <a:t>UNIX …</a:t>
              </a:r>
              <a:br>
                <a:rPr b="0" i="0" lang="en" sz="1800" u="none" cap="none" strike="noStrike">
                  <a:latin typeface="Arial"/>
                  <a:ea typeface="Arial"/>
                  <a:cs typeface="Arial"/>
                  <a:sym typeface="Arial"/>
                </a:rPr>
              </a:br>
              <a:endParaRPr b="0" i="0" sz="600" u="none" cap="none" strike="noStrike">
                <a:latin typeface="Arial"/>
                <a:ea typeface="Arial"/>
                <a:cs typeface="Arial"/>
                <a:sym typeface="Arial"/>
              </a:endParaRPr>
            </a:p>
          </p:txBody>
        </p:sp>
        <p:sp>
          <p:nvSpPr>
            <p:cNvPr id="1355" name="Google Shape;1355;p251"/>
            <p:cNvSpPr/>
            <p:nvPr/>
          </p:nvSpPr>
          <p:spPr>
            <a:xfrm>
              <a:off x="3999240" y="2864160"/>
              <a:ext cx="817920" cy="43092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1" i="0" lang="en" sz="700" u="none" cap="none" strike="noStrike">
                  <a:solidFill>
                    <a:srgbClr val="414E55"/>
                  </a:solidFill>
                  <a:latin typeface="Open Sans"/>
                  <a:ea typeface="Open Sans"/>
                  <a:cs typeface="Open Sans"/>
                  <a:sym typeface="Open Sans"/>
                </a:rPr>
                <a:t>NETWORKS</a:t>
              </a:r>
              <a:endParaRPr b="0" i="0" sz="700" u="none" cap="none" strike="noStrike">
                <a:latin typeface="Arial"/>
                <a:ea typeface="Arial"/>
                <a:cs typeface="Arial"/>
                <a:sym typeface="Arial"/>
              </a:endParaRPr>
            </a:p>
            <a:p>
              <a:pPr indent="0" lvl="0" marL="0" marR="0" rtl="0" algn="l">
                <a:lnSpc>
                  <a:spcPct val="70000"/>
                </a:lnSpc>
                <a:spcBef>
                  <a:spcPts val="0"/>
                </a:spcBef>
                <a:spcAft>
                  <a:spcPts val="0"/>
                </a:spcAft>
                <a:buNone/>
              </a:pPr>
              <a:r>
                <a:t/>
              </a:r>
              <a:endParaRPr b="0" i="0" sz="700" u="none" cap="none" strike="noStrike">
                <a:latin typeface="Arial"/>
                <a:ea typeface="Arial"/>
                <a:cs typeface="Arial"/>
                <a:sym typeface="Arial"/>
              </a:endParaRPr>
            </a:p>
            <a:p>
              <a:pPr indent="0" lvl="0" marL="0" marR="0" rtl="0" algn="l">
                <a:lnSpc>
                  <a:spcPct val="120000"/>
                </a:lnSpc>
                <a:spcBef>
                  <a:spcPts val="0"/>
                </a:spcBef>
                <a:spcAft>
                  <a:spcPts val="0"/>
                </a:spcAft>
                <a:buNone/>
              </a:pPr>
              <a:r>
                <a:rPr b="1" i="0" lang="en" sz="600" u="none" cap="none" strike="noStrike">
                  <a:solidFill>
                    <a:srgbClr val="909090"/>
                  </a:solidFill>
                  <a:latin typeface="Open Sans"/>
                  <a:ea typeface="Open Sans"/>
                  <a:cs typeface="Open Sans"/>
                  <a:sym typeface="Open Sans"/>
                </a:rPr>
                <a:t>ARISTA, </a:t>
              </a:r>
              <a:br>
                <a:rPr b="0" i="0" lang="en" sz="1800" u="none" cap="none" strike="noStrike">
                  <a:latin typeface="Arial"/>
                  <a:ea typeface="Arial"/>
                  <a:cs typeface="Arial"/>
                  <a:sym typeface="Arial"/>
                </a:rPr>
              </a:br>
              <a:r>
                <a:rPr b="1" i="0" lang="en" sz="600" u="none" cap="none" strike="noStrike">
                  <a:solidFill>
                    <a:srgbClr val="909090"/>
                  </a:solidFill>
                  <a:latin typeface="Open Sans"/>
                  <a:ea typeface="Open Sans"/>
                  <a:cs typeface="Open Sans"/>
                  <a:sym typeface="Open Sans"/>
                </a:rPr>
                <a:t>CISCO, </a:t>
              </a:r>
              <a:br>
                <a:rPr b="0" i="0" lang="en" sz="1800" u="none" cap="none" strike="noStrike">
                  <a:latin typeface="Arial"/>
                  <a:ea typeface="Arial"/>
                  <a:cs typeface="Arial"/>
                  <a:sym typeface="Arial"/>
                </a:rPr>
              </a:br>
              <a:r>
                <a:rPr b="1" i="0" lang="en" sz="600" u="none" cap="none" strike="noStrike">
                  <a:solidFill>
                    <a:srgbClr val="909090"/>
                  </a:solidFill>
                  <a:latin typeface="Open Sans"/>
                  <a:ea typeface="Open Sans"/>
                  <a:cs typeface="Open Sans"/>
                  <a:sym typeface="Open Sans"/>
                </a:rPr>
                <a:t>JUNIPER …</a:t>
              </a:r>
              <a:endParaRPr b="0" i="0" sz="600" u="none" cap="none" strike="noStrike">
                <a:latin typeface="Arial"/>
                <a:ea typeface="Arial"/>
                <a:cs typeface="Arial"/>
                <a:sym typeface="Arial"/>
              </a:endParaRPr>
            </a:p>
          </p:txBody>
        </p:sp>
        <p:sp>
          <p:nvSpPr>
            <p:cNvPr id="1356" name="Google Shape;1356;p251"/>
            <p:cNvSpPr/>
            <p:nvPr/>
          </p:nvSpPr>
          <p:spPr>
            <a:xfrm>
              <a:off x="4912560" y="2867760"/>
              <a:ext cx="817920" cy="32184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1" i="0" lang="en" sz="700" u="none" cap="none" strike="noStrike">
                  <a:solidFill>
                    <a:srgbClr val="414E55"/>
                  </a:solidFill>
                  <a:latin typeface="Open Sans"/>
                  <a:ea typeface="Open Sans"/>
                  <a:cs typeface="Open Sans"/>
                  <a:sym typeface="Open Sans"/>
                </a:rPr>
                <a:t>CONTAINERS</a:t>
              </a:r>
              <a:endParaRPr b="0" i="0" sz="700" u="none" cap="none" strike="noStrike">
                <a:latin typeface="Arial"/>
                <a:ea typeface="Arial"/>
                <a:cs typeface="Arial"/>
                <a:sym typeface="Arial"/>
              </a:endParaRPr>
            </a:p>
            <a:p>
              <a:pPr indent="0" lvl="0" marL="0" marR="0" rtl="0" algn="l">
                <a:lnSpc>
                  <a:spcPct val="70000"/>
                </a:lnSpc>
                <a:spcBef>
                  <a:spcPts val="0"/>
                </a:spcBef>
                <a:spcAft>
                  <a:spcPts val="0"/>
                </a:spcAft>
                <a:buNone/>
              </a:pPr>
              <a:r>
                <a:t/>
              </a:r>
              <a:endParaRPr b="0" i="0" sz="7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600" u="none" cap="none" strike="noStrike">
                  <a:solidFill>
                    <a:srgbClr val="909090"/>
                  </a:solidFill>
                  <a:latin typeface="Open Sans"/>
                  <a:ea typeface="Open Sans"/>
                  <a:cs typeface="Open Sans"/>
                  <a:sym typeface="Open Sans"/>
                </a:rPr>
                <a:t>DOCKER, </a:t>
              </a:r>
              <a:endParaRPr b="0" i="0" sz="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600" u="none" cap="none" strike="noStrike">
                  <a:solidFill>
                    <a:srgbClr val="909090"/>
                  </a:solidFill>
                  <a:latin typeface="Open Sans"/>
                  <a:ea typeface="Open Sans"/>
                  <a:cs typeface="Open Sans"/>
                  <a:sym typeface="Open Sans"/>
                </a:rPr>
                <a:t>LXC …</a:t>
              </a:r>
              <a:endParaRPr b="0" i="0" sz="600" u="none" cap="none" strike="noStrike">
                <a:latin typeface="Arial"/>
                <a:ea typeface="Arial"/>
                <a:cs typeface="Arial"/>
                <a:sym typeface="Arial"/>
              </a:endParaRPr>
            </a:p>
          </p:txBody>
        </p:sp>
        <p:sp>
          <p:nvSpPr>
            <p:cNvPr id="1357" name="Google Shape;1357;p251"/>
            <p:cNvSpPr/>
            <p:nvPr/>
          </p:nvSpPr>
          <p:spPr>
            <a:xfrm>
              <a:off x="6851880" y="2869200"/>
              <a:ext cx="1142280" cy="51444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1" i="0" lang="en" sz="700" u="none" cap="none" strike="noStrike">
                  <a:solidFill>
                    <a:srgbClr val="414E55"/>
                  </a:solidFill>
                  <a:latin typeface="Open Sans"/>
                  <a:ea typeface="Open Sans"/>
                  <a:cs typeface="Open Sans"/>
                  <a:sym typeface="Open Sans"/>
                </a:rPr>
                <a:t>SERVICES</a:t>
              </a:r>
              <a:endParaRPr b="0" i="0" sz="700" u="none" cap="none" strike="noStrike">
                <a:latin typeface="Arial"/>
                <a:ea typeface="Arial"/>
                <a:cs typeface="Arial"/>
                <a:sym typeface="Arial"/>
              </a:endParaRPr>
            </a:p>
            <a:p>
              <a:pPr indent="0" lvl="0" marL="0" marR="0" rtl="0" algn="l">
                <a:lnSpc>
                  <a:spcPct val="70000"/>
                </a:lnSpc>
                <a:spcBef>
                  <a:spcPts val="0"/>
                </a:spcBef>
                <a:spcAft>
                  <a:spcPts val="0"/>
                </a:spcAft>
                <a:buNone/>
              </a:pPr>
              <a:r>
                <a:t/>
              </a:r>
              <a:endParaRPr b="0" i="0" sz="700" u="none" cap="none" strike="noStrike">
                <a:latin typeface="Arial"/>
                <a:ea typeface="Arial"/>
                <a:cs typeface="Arial"/>
                <a:sym typeface="Arial"/>
              </a:endParaRPr>
            </a:p>
            <a:p>
              <a:pPr indent="0" lvl="0" marL="0" marR="0" rtl="0" algn="l">
                <a:lnSpc>
                  <a:spcPct val="120000"/>
                </a:lnSpc>
                <a:spcBef>
                  <a:spcPts val="0"/>
                </a:spcBef>
                <a:spcAft>
                  <a:spcPts val="0"/>
                </a:spcAft>
                <a:buNone/>
              </a:pPr>
              <a:r>
                <a:rPr b="1" i="0" lang="en" sz="600" u="none" cap="none" strike="noStrike">
                  <a:solidFill>
                    <a:srgbClr val="909090"/>
                  </a:solidFill>
                  <a:latin typeface="Open Sans"/>
                  <a:ea typeface="Open Sans"/>
                  <a:cs typeface="Open Sans"/>
                  <a:sym typeface="Open Sans"/>
                </a:rPr>
                <a:t>DATABASES, </a:t>
              </a:r>
              <a:endParaRPr b="0" i="0" sz="600" u="none" cap="none" strike="noStrike">
                <a:latin typeface="Arial"/>
                <a:ea typeface="Arial"/>
                <a:cs typeface="Arial"/>
                <a:sym typeface="Arial"/>
              </a:endParaRPr>
            </a:p>
            <a:p>
              <a:pPr indent="0" lvl="0" marL="0" marR="0" rtl="0" algn="l">
                <a:lnSpc>
                  <a:spcPct val="120000"/>
                </a:lnSpc>
                <a:spcBef>
                  <a:spcPts val="0"/>
                </a:spcBef>
                <a:spcAft>
                  <a:spcPts val="0"/>
                </a:spcAft>
                <a:buNone/>
              </a:pPr>
              <a:r>
                <a:rPr b="1" i="0" lang="en" sz="600" u="none" cap="none" strike="noStrike">
                  <a:solidFill>
                    <a:srgbClr val="909090"/>
                  </a:solidFill>
                  <a:latin typeface="Open Sans"/>
                  <a:ea typeface="Open Sans"/>
                  <a:cs typeface="Open Sans"/>
                  <a:sym typeface="Open Sans"/>
                </a:rPr>
                <a:t>LOGGING,</a:t>
              </a:r>
              <a:br>
                <a:rPr b="0" i="0" lang="en" sz="1800" u="none" cap="none" strike="noStrike">
                  <a:latin typeface="Arial"/>
                  <a:ea typeface="Arial"/>
                  <a:cs typeface="Arial"/>
                  <a:sym typeface="Arial"/>
                </a:rPr>
              </a:br>
              <a:r>
                <a:rPr b="1" i="0" lang="en" sz="600" u="none" cap="none" strike="noStrike">
                  <a:solidFill>
                    <a:srgbClr val="909090"/>
                  </a:solidFill>
                  <a:latin typeface="Open Sans"/>
                  <a:ea typeface="Open Sans"/>
                  <a:cs typeface="Open Sans"/>
                  <a:sym typeface="Open Sans"/>
                </a:rPr>
                <a:t>SOURCE CONTROL </a:t>
              </a:r>
              <a:br>
                <a:rPr b="0" i="0" lang="en" sz="1800" u="none" cap="none" strike="noStrike">
                  <a:latin typeface="Arial"/>
                  <a:ea typeface="Arial"/>
                  <a:cs typeface="Arial"/>
                  <a:sym typeface="Arial"/>
                </a:rPr>
              </a:br>
              <a:r>
                <a:rPr b="1" i="0" lang="en" sz="600" u="none" cap="none" strike="noStrike">
                  <a:solidFill>
                    <a:srgbClr val="909090"/>
                  </a:solidFill>
                  <a:latin typeface="Open Sans"/>
                  <a:ea typeface="Open Sans"/>
                  <a:cs typeface="Open Sans"/>
                  <a:sym typeface="Open Sans"/>
                </a:rPr>
                <a:t>MANAGEMENT…</a:t>
              </a:r>
              <a:endParaRPr b="0" i="0" sz="600" u="none" cap="none" strike="noStrike">
                <a:latin typeface="Arial"/>
                <a:ea typeface="Arial"/>
                <a:cs typeface="Arial"/>
                <a:sym typeface="Arial"/>
              </a:endParaRPr>
            </a:p>
          </p:txBody>
        </p:sp>
        <p:sp>
          <p:nvSpPr>
            <p:cNvPr id="1358" name="Google Shape;1358;p251"/>
            <p:cNvSpPr/>
            <p:nvPr/>
          </p:nvSpPr>
          <p:spPr>
            <a:xfrm>
              <a:off x="2850480" y="2359080"/>
              <a:ext cx="5040720" cy="33588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414E55"/>
                  </a:solidFill>
                  <a:latin typeface="Open Sans"/>
                  <a:ea typeface="Open Sans"/>
                  <a:cs typeface="Open Sans"/>
                  <a:sym typeface="Open Sans"/>
                </a:rPr>
                <a:t>TRANSPORT</a:t>
              </a:r>
              <a:br>
                <a:rPr b="0" i="0" lang="en" sz="1800" u="none" cap="none" strike="noStrike">
                  <a:latin typeface="Arial"/>
                  <a:ea typeface="Arial"/>
                  <a:cs typeface="Arial"/>
                  <a:sym typeface="Arial"/>
                </a:rPr>
              </a:br>
              <a:br>
                <a:rPr b="0" i="0" lang="en" sz="1800" u="none" cap="none" strike="noStrike">
                  <a:latin typeface="Arial"/>
                  <a:ea typeface="Arial"/>
                  <a:cs typeface="Arial"/>
                  <a:sym typeface="Arial"/>
                </a:rPr>
              </a:br>
              <a:r>
                <a:rPr b="1" i="0" lang="en" sz="600" u="none" cap="none" strike="noStrike">
                  <a:solidFill>
                    <a:srgbClr val="909090"/>
                  </a:solidFill>
                  <a:latin typeface="Open Sans"/>
                  <a:ea typeface="Open Sans"/>
                  <a:cs typeface="Open Sans"/>
                  <a:sym typeface="Open Sans"/>
                </a:rPr>
                <a:t>SSH, WINRM, ETC.  </a:t>
              </a:r>
              <a:endParaRPr b="0" i="0" sz="600" u="none" cap="none" strike="noStrike">
                <a:latin typeface="Arial"/>
                <a:ea typeface="Arial"/>
                <a:cs typeface="Arial"/>
                <a:sym typeface="Arial"/>
              </a:endParaRPr>
            </a:p>
          </p:txBody>
        </p:sp>
        <p:sp>
          <p:nvSpPr>
            <p:cNvPr id="1359" name="Google Shape;1359;p251"/>
            <p:cNvSpPr/>
            <p:nvPr/>
          </p:nvSpPr>
          <p:spPr>
            <a:xfrm>
              <a:off x="2646000" y="2386080"/>
              <a:ext cx="360" cy="114480"/>
            </a:xfrm>
            <a:custGeom>
              <a:rect b="b" l="l" r="r" t="t"/>
              <a:pathLst>
                <a:path extrusionOk="0" h="21600" w="21600">
                  <a:moveTo>
                    <a:pt x="0" y="0"/>
                  </a:moveTo>
                  <a:lnTo>
                    <a:pt x="21600" y="21600"/>
                  </a:lnTo>
                </a:path>
              </a:pathLst>
            </a:custGeom>
            <a:noFill/>
            <a:ln cap="flat" cmpd="sng" w="12600">
              <a:solidFill>
                <a:srgbClr val="878787"/>
              </a:solidFill>
              <a:prstDash val="solid"/>
              <a:round/>
              <a:headEnd len="sm" w="sm" type="none"/>
              <a:tailEnd len="sm" w="sm" type="none"/>
            </a:ln>
          </p:spPr>
        </p:sp>
        <p:sp>
          <p:nvSpPr>
            <p:cNvPr id="1360" name="Google Shape;1360;p251"/>
            <p:cNvSpPr/>
            <p:nvPr/>
          </p:nvSpPr>
          <p:spPr>
            <a:xfrm>
              <a:off x="2640960" y="2502000"/>
              <a:ext cx="2183040" cy="360"/>
            </a:xfrm>
            <a:custGeom>
              <a:rect b="b" l="l" r="r" t="t"/>
              <a:pathLst>
                <a:path extrusionOk="0" h="21600" w="21600">
                  <a:moveTo>
                    <a:pt x="0" y="0"/>
                  </a:moveTo>
                  <a:lnTo>
                    <a:pt x="21600" y="21600"/>
                  </a:lnTo>
                </a:path>
              </a:pathLst>
            </a:custGeom>
            <a:noFill/>
            <a:ln cap="flat" cmpd="sng" w="12600">
              <a:solidFill>
                <a:srgbClr val="878787"/>
              </a:solidFill>
              <a:prstDash val="solid"/>
              <a:round/>
              <a:headEnd len="sm" w="sm" type="none"/>
              <a:tailEnd len="sm" w="sm" type="none"/>
            </a:ln>
          </p:spPr>
        </p:sp>
        <p:sp>
          <p:nvSpPr>
            <p:cNvPr id="1361" name="Google Shape;1361;p251"/>
            <p:cNvSpPr/>
            <p:nvPr/>
          </p:nvSpPr>
          <p:spPr>
            <a:xfrm>
              <a:off x="7882920" y="2383920"/>
              <a:ext cx="360" cy="114480"/>
            </a:xfrm>
            <a:custGeom>
              <a:rect b="b" l="l" r="r" t="t"/>
              <a:pathLst>
                <a:path extrusionOk="0" h="21600" w="21600">
                  <a:moveTo>
                    <a:pt x="0" y="0"/>
                  </a:moveTo>
                  <a:lnTo>
                    <a:pt x="21600" y="21600"/>
                  </a:lnTo>
                </a:path>
              </a:pathLst>
            </a:custGeom>
            <a:noFill/>
            <a:ln cap="flat" cmpd="sng" w="12600">
              <a:solidFill>
                <a:srgbClr val="878787"/>
              </a:solidFill>
              <a:prstDash val="solid"/>
              <a:round/>
              <a:headEnd len="sm" w="sm" type="none"/>
              <a:tailEnd len="sm" w="sm" type="none"/>
            </a:ln>
          </p:spPr>
        </p:sp>
        <p:sp>
          <p:nvSpPr>
            <p:cNvPr id="1362" name="Google Shape;1362;p251"/>
            <p:cNvSpPr/>
            <p:nvPr/>
          </p:nvSpPr>
          <p:spPr>
            <a:xfrm>
              <a:off x="5919840" y="2499840"/>
              <a:ext cx="1971360" cy="360"/>
            </a:xfrm>
            <a:custGeom>
              <a:rect b="b" l="l" r="r" t="t"/>
              <a:pathLst>
                <a:path extrusionOk="0" h="21600" w="21600">
                  <a:moveTo>
                    <a:pt x="0" y="0"/>
                  </a:moveTo>
                  <a:lnTo>
                    <a:pt x="21600" y="21600"/>
                  </a:lnTo>
                </a:path>
              </a:pathLst>
            </a:custGeom>
            <a:noFill/>
            <a:ln cap="flat" cmpd="sng" w="12600">
              <a:solidFill>
                <a:srgbClr val="878787"/>
              </a:solidFill>
              <a:prstDash val="solid"/>
              <a:round/>
              <a:headEnd len="sm" w="sm" type="none"/>
              <a:tailEnd len="sm" w="sm" type="none"/>
            </a:ln>
          </p:spPr>
        </p:sp>
        <p:sp>
          <p:nvSpPr>
            <p:cNvPr id="1363" name="Google Shape;1363;p251"/>
            <p:cNvSpPr/>
            <p:nvPr/>
          </p:nvSpPr>
          <p:spPr>
            <a:xfrm>
              <a:off x="1815120" y="2929680"/>
              <a:ext cx="1019520" cy="3823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900" u="none" cap="none" strike="noStrike">
                  <a:solidFill>
                    <a:srgbClr val="FFFFFF"/>
                  </a:solidFill>
                  <a:latin typeface="Open Sans"/>
                  <a:ea typeface="Open Sans"/>
                  <a:cs typeface="Open Sans"/>
                  <a:sym typeface="Open Sans"/>
                </a:rPr>
                <a:t>AUTOMATE</a:t>
              </a:r>
              <a:br>
                <a:rPr b="0" i="0" lang="en" sz="1800" u="none" cap="none" strike="noStrike">
                  <a:latin typeface="Arial"/>
                  <a:ea typeface="Arial"/>
                  <a:cs typeface="Arial"/>
                  <a:sym typeface="Arial"/>
                </a:rPr>
              </a:br>
              <a:r>
                <a:rPr b="1" i="0" lang="en" sz="900" u="none" cap="none" strike="noStrike">
                  <a:solidFill>
                    <a:srgbClr val="FFFFFF"/>
                  </a:solidFill>
                  <a:latin typeface="Open Sans"/>
                  <a:ea typeface="Open Sans"/>
                  <a:cs typeface="Open Sans"/>
                  <a:sym typeface="Open Sans"/>
                </a:rPr>
                <a:t>YOUR ENTERPRISE</a:t>
              </a:r>
              <a:endParaRPr b="0" i="0" sz="900" u="none" cap="none" strike="noStrike">
                <a:latin typeface="Arial"/>
                <a:ea typeface="Arial"/>
                <a:cs typeface="Arial"/>
                <a:sym typeface="Arial"/>
              </a:endParaRPr>
            </a:p>
          </p:txBody>
        </p:sp>
        <p:grpSp>
          <p:nvGrpSpPr>
            <p:cNvPr id="1364" name="Google Shape;1364;p251"/>
            <p:cNvGrpSpPr/>
            <p:nvPr/>
          </p:nvGrpSpPr>
          <p:grpSpPr>
            <a:xfrm>
              <a:off x="886320" y="475560"/>
              <a:ext cx="712440" cy="541800"/>
              <a:chOff x="886320" y="475560"/>
              <a:chExt cx="712440" cy="541800"/>
            </a:xfrm>
          </p:grpSpPr>
          <p:pic>
            <p:nvPicPr>
              <p:cNvPr descr="DevOps-Team.eps" id="1365" name="Google Shape;1365;p251"/>
              <p:cNvPicPr preferRelativeResize="0"/>
              <p:nvPr/>
            </p:nvPicPr>
            <p:blipFill rotWithShape="1">
              <a:blip r:embed="rId3">
                <a:alphaModFix/>
              </a:blip>
              <a:srcRect b="0" l="0" r="0" t="0"/>
              <a:stretch/>
            </p:blipFill>
            <p:spPr>
              <a:xfrm>
                <a:off x="962640" y="475560"/>
                <a:ext cx="556920" cy="379080"/>
              </a:xfrm>
              <a:prstGeom prst="rect">
                <a:avLst/>
              </a:prstGeom>
              <a:noFill/>
              <a:ln>
                <a:noFill/>
              </a:ln>
            </p:spPr>
          </p:pic>
          <p:sp>
            <p:nvSpPr>
              <p:cNvPr id="1366" name="Google Shape;1366;p251"/>
              <p:cNvSpPr/>
              <p:nvPr/>
            </p:nvSpPr>
            <p:spPr>
              <a:xfrm>
                <a:off x="886320" y="855360"/>
                <a:ext cx="712440" cy="1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pen Sans"/>
                    <a:ea typeface="Open Sans"/>
                    <a:cs typeface="Open Sans"/>
                    <a:sym typeface="Open Sans"/>
                  </a:rPr>
                  <a:t>ADMINS</a:t>
                </a:r>
                <a:endParaRPr b="0" i="0" sz="800" u="none" cap="none" strike="noStrike">
                  <a:latin typeface="Arial"/>
                  <a:ea typeface="Arial"/>
                  <a:cs typeface="Arial"/>
                  <a:sym typeface="Arial"/>
                </a:endParaRPr>
              </a:p>
            </p:txBody>
          </p:sp>
        </p:grpSp>
        <p:sp>
          <p:nvSpPr>
            <p:cNvPr id="1367" name="Google Shape;1367;p251"/>
            <p:cNvSpPr/>
            <p:nvPr/>
          </p:nvSpPr>
          <p:spPr>
            <a:xfrm>
              <a:off x="5462640" y="526680"/>
              <a:ext cx="1883160" cy="173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900" u="none" cap="none" strike="noStrike">
                  <a:solidFill>
                    <a:srgbClr val="414E55"/>
                  </a:solidFill>
                  <a:latin typeface="Open Sans"/>
                  <a:ea typeface="Open Sans"/>
                  <a:cs typeface="Open Sans"/>
                  <a:sym typeface="Open Sans"/>
                </a:rPr>
                <a:t>ANSIBLE CLI &amp; CI SYSTEMS</a:t>
              </a:r>
              <a:endParaRPr b="0" i="0" sz="900" u="none" cap="none" strike="noStrike">
                <a:latin typeface="Arial"/>
                <a:ea typeface="Arial"/>
                <a:cs typeface="Arial"/>
                <a:sym typeface="Arial"/>
              </a:endParaRPr>
            </a:p>
          </p:txBody>
        </p:sp>
        <p:sp>
          <p:nvSpPr>
            <p:cNvPr id="1368" name="Google Shape;1368;p251"/>
            <p:cNvSpPr/>
            <p:nvPr/>
          </p:nvSpPr>
          <p:spPr>
            <a:xfrm>
              <a:off x="2059200" y="753480"/>
              <a:ext cx="1416600" cy="1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800" u="none" cap="none" strike="noStrike">
                  <a:solidFill>
                    <a:srgbClr val="414E55"/>
                  </a:solidFill>
                  <a:latin typeface="Open Sans"/>
                  <a:ea typeface="Open Sans"/>
                  <a:cs typeface="Open Sans"/>
                  <a:sym typeface="Open Sans"/>
                </a:rPr>
                <a:t>ANSIBLE PLAYBOOKS</a:t>
              </a:r>
              <a:endParaRPr b="0" i="0" sz="800" u="none" cap="none" strike="noStrike">
                <a:latin typeface="Arial"/>
                <a:ea typeface="Arial"/>
                <a:cs typeface="Arial"/>
                <a:sym typeface="Arial"/>
              </a:endParaRPr>
            </a:p>
          </p:txBody>
        </p:sp>
        <p:sp>
          <p:nvSpPr>
            <p:cNvPr id="1369" name="Google Shape;1369;p251"/>
            <p:cNvSpPr/>
            <p:nvPr/>
          </p:nvSpPr>
          <p:spPr>
            <a:xfrm>
              <a:off x="2646000" y="456120"/>
              <a:ext cx="946080" cy="23148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909090"/>
                  </a:solidFill>
                  <a:latin typeface="Open Sans"/>
                  <a:ea typeface="Open Sans"/>
                  <a:cs typeface="Open Sans"/>
                  <a:sym typeface="Open Sans"/>
                </a:rPr>
                <a:t>….</a:t>
              </a:r>
              <a:endParaRPr b="0" i="0" sz="1400" u="none" cap="none" strike="noStrike">
                <a:latin typeface="Arial"/>
                <a:ea typeface="Arial"/>
                <a:cs typeface="Arial"/>
                <a:sym typeface="Arial"/>
              </a:endParaRPr>
            </a:p>
          </p:txBody>
        </p:sp>
        <p:sp>
          <p:nvSpPr>
            <p:cNvPr id="1370" name="Google Shape;1370;p251"/>
            <p:cNvSpPr/>
            <p:nvPr/>
          </p:nvSpPr>
          <p:spPr>
            <a:xfrm>
              <a:off x="1507320" y="1382760"/>
              <a:ext cx="258120" cy="3960"/>
            </a:xfrm>
            <a:custGeom>
              <a:rect b="b" l="l" r="r" t="t"/>
              <a:pathLst>
                <a:path extrusionOk="0" h="21600" w="21600">
                  <a:moveTo>
                    <a:pt x="0" y="0"/>
                  </a:moveTo>
                  <a:lnTo>
                    <a:pt x="21600" y="21600"/>
                  </a:lnTo>
                </a:path>
              </a:pathLst>
            </a:custGeom>
            <a:noFill/>
            <a:ln cap="flat" cmpd="sng" w="12600">
              <a:solidFill>
                <a:srgbClr val="717680"/>
              </a:solidFill>
              <a:prstDash val="dash"/>
              <a:round/>
              <a:headEnd len="sm" w="sm" type="none"/>
              <a:tailEnd len="med" w="med" type="triangle"/>
            </a:ln>
          </p:spPr>
        </p:sp>
        <p:sp>
          <p:nvSpPr>
            <p:cNvPr id="1371" name="Google Shape;1371;p251"/>
            <p:cNvSpPr/>
            <p:nvPr/>
          </p:nvSpPr>
          <p:spPr>
            <a:xfrm flipH="1" rot="10800000">
              <a:off x="1520280" y="644760"/>
              <a:ext cx="516240" cy="5040"/>
            </a:xfrm>
            <a:custGeom>
              <a:rect b="b" l="l" r="r" t="t"/>
              <a:pathLst>
                <a:path extrusionOk="0" h="21600" w="21600">
                  <a:moveTo>
                    <a:pt x="0" y="0"/>
                  </a:moveTo>
                  <a:lnTo>
                    <a:pt x="21600" y="21600"/>
                  </a:lnTo>
                </a:path>
              </a:pathLst>
            </a:custGeom>
            <a:noFill/>
            <a:ln cap="flat" cmpd="sng" w="12600">
              <a:solidFill>
                <a:srgbClr val="717680"/>
              </a:solidFill>
              <a:prstDash val="dash"/>
              <a:round/>
              <a:headEnd len="sm" w="sm" type="none"/>
              <a:tailEnd len="med" w="med" type="triangle"/>
            </a:ln>
          </p:spPr>
        </p:sp>
        <p:sp>
          <p:nvSpPr>
            <p:cNvPr id="1372" name="Google Shape;1372;p251"/>
            <p:cNvSpPr/>
            <p:nvPr/>
          </p:nvSpPr>
          <p:spPr>
            <a:xfrm>
              <a:off x="3598200" y="609120"/>
              <a:ext cx="1460160" cy="2520"/>
            </a:xfrm>
            <a:custGeom>
              <a:rect b="b" l="l" r="r" t="t"/>
              <a:pathLst>
                <a:path extrusionOk="0" h="21600" w="21600">
                  <a:moveTo>
                    <a:pt x="0" y="0"/>
                  </a:moveTo>
                  <a:lnTo>
                    <a:pt x="21600" y="21600"/>
                  </a:lnTo>
                </a:path>
              </a:pathLst>
            </a:custGeom>
            <a:noFill/>
            <a:ln cap="flat" cmpd="sng" w="12600">
              <a:solidFill>
                <a:srgbClr val="717680"/>
              </a:solidFill>
              <a:prstDash val="dash"/>
              <a:round/>
              <a:headEnd len="sm" w="sm" type="none"/>
              <a:tailEnd len="sm" w="sm" type="none"/>
            </a:ln>
          </p:spPr>
        </p:sp>
        <p:pic>
          <p:nvPicPr>
            <p:cNvPr descr="cli.eps" id="1373" name="Google Shape;1373;p251"/>
            <p:cNvPicPr preferRelativeResize="0"/>
            <p:nvPr/>
          </p:nvPicPr>
          <p:blipFill rotWithShape="1">
            <a:blip r:embed="rId4">
              <a:alphaModFix/>
            </a:blip>
            <a:srcRect b="0" l="0" r="0" t="0"/>
            <a:stretch/>
          </p:blipFill>
          <p:spPr>
            <a:xfrm>
              <a:off x="5080320" y="427680"/>
              <a:ext cx="317520" cy="295920"/>
            </a:xfrm>
            <a:prstGeom prst="rect">
              <a:avLst/>
            </a:prstGeom>
            <a:noFill/>
            <a:ln>
              <a:noFill/>
            </a:ln>
          </p:spPr>
        </p:pic>
        <p:sp>
          <p:nvSpPr>
            <p:cNvPr id="1374" name="Google Shape;1374;p251"/>
            <p:cNvSpPr/>
            <p:nvPr/>
          </p:nvSpPr>
          <p:spPr>
            <a:xfrm>
              <a:off x="5236920" y="719640"/>
              <a:ext cx="360" cy="1033920"/>
            </a:xfrm>
            <a:custGeom>
              <a:rect b="b" l="l" r="r" t="t"/>
              <a:pathLst>
                <a:path extrusionOk="0" h="21600" w="21600">
                  <a:moveTo>
                    <a:pt x="0" y="0"/>
                  </a:moveTo>
                  <a:lnTo>
                    <a:pt x="21600" y="21600"/>
                  </a:lnTo>
                </a:path>
              </a:pathLst>
            </a:custGeom>
            <a:noFill/>
            <a:ln cap="flat" cmpd="sng" w="12600">
              <a:solidFill>
                <a:srgbClr val="717680"/>
              </a:solidFill>
              <a:prstDash val="dash"/>
              <a:round/>
              <a:headEnd len="sm" w="sm" type="none"/>
              <a:tailEnd len="med" w="med" type="triangle"/>
            </a:ln>
          </p:spPr>
        </p:sp>
        <p:sp>
          <p:nvSpPr>
            <p:cNvPr id="1375" name="Google Shape;1375;p251"/>
            <p:cNvSpPr/>
            <p:nvPr/>
          </p:nvSpPr>
          <p:spPr>
            <a:xfrm>
              <a:off x="1804320" y="981720"/>
              <a:ext cx="6138720" cy="608400"/>
            </a:xfrm>
            <a:prstGeom prst="rect">
              <a:avLst/>
            </a:prstGeom>
            <a:solidFill>
              <a:srgbClr val="FC3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51"/>
            <p:cNvSpPr/>
            <p:nvPr/>
          </p:nvSpPr>
          <p:spPr>
            <a:xfrm>
              <a:off x="1801080" y="1093320"/>
              <a:ext cx="1019520" cy="3013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Open Sans"/>
                  <a:ea typeface="Open Sans"/>
                  <a:cs typeface="Open Sans"/>
                  <a:sym typeface="Open Sans"/>
                </a:rPr>
                <a:t>ANSIBLE</a:t>
              </a:r>
              <a:br>
                <a:rPr b="0" i="0" lang="en" sz="1800" u="none" cap="none" strike="noStrike">
                  <a:latin typeface="Arial"/>
                  <a:ea typeface="Arial"/>
                  <a:cs typeface="Arial"/>
                  <a:sym typeface="Arial"/>
                </a:rPr>
              </a:br>
              <a:r>
                <a:rPr b="1" i="0" lang="en" sz="1000" u="none" cap="none" strike="noStrike">
                  <a:solidFill>
                    <a:srgbClr val="FFFFFF"/>
                  </a:solidFill>
                  <a:latin typeface="Open Sans"/>
                  <a:ea typeface="Open Sans"/>
                  <a:cs typeface="Open Sans"/>
                  <a:sym typeface="Open Sans"/>
                </a:rPr>
                <a:t>TOWER</a:t>
              </a:r>
              <a:endParaRPr b="0" i="0" sz="1000" u="none" cap="none" strike="noStrike">
                <a:latin typeface="Arial"/>
                <a:ea typeface="Arial"/>
                <a:cs typeface="Arial"/>
                <a:sym typeface="Arial"/>
              </a:endParaRPr>
            </a:p>
          </p:txBody>
        </p:sp>
        <p:sp>
          <p:nvSpPr>
            <p:cNvPr id="1377" name="Google Shape;1377;p251"/>
            <p:cNvSpPr/>
            <p:nvPr/>
          </p:nvSpPr>
          <p:spPr>
            <a:xfrm>
              <a:off x="2855880" y="1353960"/>
              <a:ext cx="2505960" cy="20124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51"/>
            <p:cNvSpPr/>
            <p:nvPr/>
          </p:nvSpPr>
          <p:spPr>
            <a:xfrm>
              <a:off x="2927160" y="1372320"/>
              <a:ext cx="2251800" cy="1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800" u="none" cap="none" strike="noStrike">
                  <a:solidFill>
                    <a:srgbClr val="FC3E3F"/>
                  </a:solidFill>
                  <a:latin typeface="Open Sans"/>
                  <a:ea typeface="Open Sans"/>
                  <a:cs typeface="Open Sans"/>
                  <a:sym typeface="Open Sans"/>
                </a:rPr>
                <a:t>SIMPLE USER INTERFACE</a:t>
              </a:r>
              <a:endParaRPr b="0" i="0" sz="800" u="none" cap="none" strike="noStrike">
                <a:latin typeface="Arial"/>
                <a:ea typeface="Arial"/>
                <a:cs typeface="Arial"/>
                <a:sym typeface="Arial"/>
              </a:endParaRPr>
            </a:p>
          </p:txBody>
        </p:sp>
        <p:sp>
          <p:nvSpPr>
            <p:cNvPr id="1379" name="Google Shape;1379;p251"/>
            <p:cNvSpPr/>
            <p:nvPr/>
          </p:nvSpPr>
          <p:spPr>
            <a:xfrm>
              <a:off x="5410080" y="1353960"/>
              <a:ext cx="2505960" cy="20124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51"/>
            <p:cNvSpPr/>
            <p:nvPr/>
          </p:nvSpPr>
          <p:spPr>
            <a:xfrm>
              <a:off x="5481000" y="1372320"/>
              <a:ext cx="2251800" cy="1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800" u="none" cap="none" strike="noStrike">
                  <a:solidFill>
                    <a:srgbClr val="FC3E3F"/>
                  </a:solidFill>
                  <a:latin typeface="Open Sans"/>
                  <a:ea typeface="Open Sans"/>
                  <a:cs typeface="Open Sans"/>
                  <a:sym typeface="Open Sans"/>
                </a:rPr>
                <a:t>TOWER API</a:t>
              </a:r>
              <a:endParaRPr b="0" i="0" sz="800" u="none" cap="none" strike="noStrike">
                <a:latin typeface="Arial"/>
                <a:ea typeface="Arial"/>
                <a:cs typeface="Arial"/>
                <a:sym typeface="Arial"/>
              </a:endParaRPr>
            </a:p>
          </p:txBody>
        </p:sp>
        <p:sp>
          <p:nvSpPr>
            <p:cNvPr id="1381" name="Google Shape;1381;p251"/>
            <p:cNvSpPr/>
            <p:nvPr/>
          </p:nvSpPr>
          <p:spPr>
            <a:xfrm>
              <a:off x="2855880" y="1040760"/>
              <a:ext cx="1635120" cy="264600"/>
            </a:xfrm>
            <a:prstGeom prst="rect">
              <a:avLst/>
            </a:prstGeom>
            <a:solidFill>
              <a:srgbClr val="9A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51"/>
            <p:cNvSpPr/>
            <p:nvPr/>
          </p:nvSpPr>
          <p:spPr>
            <a:xfrm>
              <a:off x="2853360" y="1028880"/>
              <a:ext cx="1635120" cy="23148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FFFFFF"/>
                  </a:solidFill>
                  <a:latin typeface="Open Sans"/>
                  <a:ea typeface="Open Sans"/>
                  <a:cs typeface="Open Sans"/>
                  <a:sym typeface="Open Sans"/>
                </a:rPr>
                <a:t>ROLE-BASED</a:t>
              </a:r>
              <a:br>
                <a:rPr b="0" i="0" lang="en" sz="1800" u="none" cap="none" strike="noStrike">
                  <a:latin typeface="Arial"/>
                  <a:ea typeface="Arial"/>
                  <a:cs typeface="Arial"/>
                  <a:sym typeface="Arial"/>
                </a:rPr>
              </a:br>
              <a:r>
                <a:rPr b="1" i="0" lang="en" sz="700" u="none" cap="none" strike="noStrike">
                  <a:solidFill>
                    <a:srgbClr val="FFFFFF"/>
                  </a:solidFill>
                  <a:latin typeface="Open Sans"/>
                  <a:ea typeface="Open Sans"/>
                  <a:cs typeface="Open Sans"/>
                  <a:sym typeface="Open Sans"/>
                </a:rPr>
                <a:t>ACCESS CONTROL</a:t>
              </a:r>
              <a:endParaRPr b="0" i="0" sz="700" u="none" cap="none" strike="noStrike">
                <a:latin typeface="Arial"/>
                <a:ea typeface="Arial"/>
                <a:cs typeface="Arial"/>
                <a:sym typeface="Arial"/>
              </a:endParaRPr>
            </a:p>
          </p:txBody>
        </p:sp>
        <p:sp>
          <p:nvSpPr>
            <p:cNvPr id="1383" name="Google Shape;1383;p251"/>
            <p:cNvSpPr/>
            <p:nvPr/>
          </p:nvSpPr>
          <p:spPr>
            <a:xfrm>
              <a:off x="4538520" y="1040760"/>
              <a:ext cx="1627920" cy="264600"/>
            </a:xfrm>
            <a:prstGeom prst="rect">
              <a:avLst/>
            </a:prstGeom>
            <a:solidFill>
              <a:srgbClr val="9A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51"/>
            <p:cNvSpPr/>
            <p:nvPr/>
          </p:nvSpPr>
          <p:spPr>
            <a:xfrm>
              <a:off x="4536000" y="1028880"/>
              <a:ext cx="1627920" cy="23148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FFFFFF"/>
                  </a:solidFill>
                  <a:latin typeface="Open Sans"/>
                  <a:ea typeface="Open Sans"/>
                  <a:cs typeface="Open Sans"/>
                  <a:sym typeface="Open Sans"/>
                </a:rPr>
                <a:t>KNOWLEDGE</a:t>
              </a:r>
              <a:br>
                <a:rPr b="0" i="0" lang="en" sz="1800" u="none" cap="none" strike="noStrike">
                  <a:latin typeface="Arial"/>
                  <a:ea typeface="Arial"/>
                  <a:cs typeface="Arial"/>
                  <a:sym typeface="Arial"/>
                </a:rPr>
              </a:br>
              <a:r>
                <a:rPr b="1" i="0" lang="en" sz="700" u="none" cap="none" strike="noStrike">
                  <a:solidFill>
                    <a:srgbClr val="FFFFFF"/>
                  </a:solidFill>
                  <a:latin typeface="Open Sans"/>
                  <a:ea typeface="Open Sans"/>
                  <a:cs typeface="Open Sans"/>
                  <a:sym typeface="Open Sans"/>
                </a:rPr>
                <a:t>&amp; VISIBILITY</a:t>
              </a:r>
              <a:endParaRPr b="0" i="0" sz="700" u="none" cap="none" strike="noStrike">
                <a:latin typeface="Arial"/>
                <a:ea typeface="Arial"/>
                <a:cs typeface="Arial"/>
                <a:sym typeface="Arial"/>
              </a:endParaRPr>
            </a:p>
          </p:txBody>
        </p:sp>
        <p:sp>
          <p:nvSpPr>
            <p:cNvPr id="1385" name="Google Shape;1385;p251"/>
            <p:cNvSpPr/>
            <p:nvPr/>
          </p:nvSpPr>
          <p:spPr>
            <a:xfrm>
              <a:off x="6210360" y="1039320"/>
              <a:ext cx="1680480" cy="264600"/>
            </a:xfrm>
            <a:prstGeom prst="rect">
              <a:avLst/>
            </a:prstGeom>
            <a:solidFill>
              <a:srgbClr val="9A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51"/>
            <p:cNvSpPr/>
            <p:nvPr/>
          </p:nvSpPr>
          <p:spPr>
            <a:xfrm>
              <a:off x="6207480" y="1027440"/>
              <a:ext cx="1680480" cy="23148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FFFFFF"/>
                  </a:solidFill>
                  <a:latin typeface="Open Sans"/>
                  <a:ea typeface="Open Sans"/>
                  <a:cs typeface="Open Sans"/>
                  <a:sym typeface="Open Sans"/>
                </a:rPr>
                <a:t>SCHEDULED &amp;</a:t>
              </a:r>
              <a:br>
                <a:rPr b="0" i="0" lang="en" sz="1800" u="none" cap="none" strike="noStrike">
                  <a:latin typeface="Arial"/>
                  <a:ea typeface="Arial"/>
                  <a:cs typeface="Arial"/>
                  <a:sym typeface="Arial"/>
                </a:rPr>
              </a:br>
              <a:r>
                <a:rPr b="1" i="0" lang="en" sz="700" u="none" cap="none" strike="noStrike">
                  <a:solidFill>
                    <a:srgbClr val="FFFFFF"/>
                  </a:solidFill>
                  <a:latin typeface="Open Sans"/>
                  <a:ea typeface="Open Sans"/>
                  <a:cs typeface="Open Sans"/>
                  <a:sym typeface="Open Sans"/>
                </a:rPr>
                <a:t>CENTRALIZED JOBS</a:t>
              </a:r>
              <a:endParaRPr b="0" i="0" sz="700" u="none" cap="none" strike="noStrike">
                <a:latin typeface="Arial"/>
                <a:ea typeface="Arial"/>
                <a:cs typeface="Arial"/>
                <a:sym typeface="Arial"/>
              </a:endParaRPr>
            </a:p>
          </p:txBody>
        </p:sp>
        <p:sp>
          <p:nvSpPr>
            <p:cNvPr id="1387" name="Google Shape;1387;p251"/>
            <p:cNvSpPr/>
            <p:nvPr/>
          </p:nvSpPr>
          <p:spPr>
            <a:xfrm>
              <a:off x="3926520" y="2847240"/>
              <a:ext cx="360" cy="731880"/>
            </a:xfrm>
            <a:custGeom>
              <a:rect b="b" l="l" r="r" t="t"/>
              <a:pathLst>
                <a:path extrusionOk="0" h="21600" w="21600">
                  <a:moveTo>
                    <a:pt x="0" y="0"/>
                  </a:moveTo>
                  <a:lnTo>
                    <a:pt x="21600" y="21600"/>
                  </a:lnTo>
                </a:path>
              </a:pathLst>
            </a:custGeom>
            <a:noFill/>
            <a:ln cap="flat" cmpd="sng" w="9525">
              <a:solidFill>
                <a:srgbClr val="D8D8D8"/>
              </a:solidFill>
              <a:prstDash val="solid"/>
              <a:round/>
              <a:headEnd len="sm" w="sm" type="none"/>
              <a:tailEnd len="sm" w="sm" type="none"/>
            </a:ln>
          </p:spPr>
        </p:sp>
        <p:sp>
          <p:nvSpPr>
            <p:cNvPr id="1388" name="Google Shape;1388;p251"/>
            <p:cNvSpPr/>
            <p:nvPr/>
          </p:nvSpPr>
          <p:spPr>
            <a:xfrm>
              <a:off x="4850280" y="2847240"/>
              <a:ext cx="360" cy="731880"/>
            </a:xfrm>
            <a:custGeom>
              <a:rect b="b" l="l" r="r" t="t"/>
              <a:pathLst>
                <a:path extrusionOk="0" h="21600" w="21600">
                  <a:moveTo>
                    <a:pt x="0" y="0"/>
                  </a:moveTo>
                  <a:lnTo>
                    <a:pt x="21600" y="21600"/>
                  </a:lnTo>
                </a:path>
              </a:pathLst>
            </a:custGeom>
            <a:noFill/>
            <a:ln cap="flat" cmpd="sng" w="9525">
              <a:solidFill>
                <a:srgbClr val="D8D8D8"/>
              </a:solidFill>
              <a:prstDash val="solid"/>
              <a:round/>
              <a:headEnd len="sm" w="sm" type="none"/>
              <a:tailEnd len="sm" w="sm" type="none"/>
            </a:ln>
          </p:spPr>
        </p:sp>
        <p:sp>
          <p:nvSpPr>
            <p:cNvPr id="1389" name="Google Shape;1389;p251"/>
            <p:cNvSpPr/>
            <p:nvPr/>
          </p:nvSpPr>
          <p:spPr>
            <a:xfrm>
              <a:off x="5774040" y="2847240"/>
              <a:ext cx="360" cy="731880"/>
            </a:xfrm>
            <a:custGeom>
              <a:rect b="b" l="l" r="r" t="t"/>
              <a:pathLst>
                <a:path extrusionOk="0" h="21600" w="21600">
                  <a:moveTo>
                    <a:pt x="0" y="0"/>
                  </a:moveTo>
                  <a:lnTo>
                    <a:pt x="21600" y="21600"/>
                  </a:lnTo>
                </a:path>
              </a:pathLst>
            </a:custGeom>
            <a:noFill/>
            <a:ln cap="flat" cmpd="sng" w="9525">
              <a:solidFill>
                <a:srgbClr val="D8D8D8"/>
              </a:solidFill>
              <a:prstDash val="solid"/>
              <a:round/>
              <a:headEnd len="sm" w="sm" type="none"/>
              <a:tailEnd len="sm" w="sm" type="none"/>
            </a:ln>
          </p:spPr>
        </p:sp>
        <p:sp>
          <p:nvSpPr>
            <p:cNvPr id="1390" name="Google Shape;1390;p251"/>
            <p:cNvSpPr/>
            <p:nvPr/>
          </p:nvSpPr>
          <p:spPr>
            <a:xfrm>
              <a:off x="6698160" y="2855880"/>
              <a:ext cx="360" cy="731880"/>
            </a:xfrm>
            <a:custGeom>
              <a:rect b="b" l="l" r="r" t="t"/>
              <a:pathLst>
                <a:path extrusionOk="0" h="21600" w="21600">
                  <a:moveTo>
                    <a:pt x="0" y="0"/>
                  </a:moveTo>
                  <a:lnTo>
                    <a:pt x="21600" y="21600"/>
                  </a:lnTo>
                </a:path>
              </a:pathLst>
            </a:custGeom>
            <a:noFill/>
            <a:ln cap="flat" cmpd="sng" w="9525">
              <a:solidFill>
                <a:srgbClr val="D8D8D8"/>
              </a:solidFill>
              <a:prstDash val="solid"/>
              <a:round/>
              <a:headEnd len="sm" w="sm" type="none"/>
              <a:tailEnd len="sm" w="sm" type="none"/>
            </a:ln>
          </p:spPr>
        </p:sp>
        <p:sp>
          <p:nvSpPr>
            <p:cNvPr id="1391" name="Google Shape;1391;p251"/>
            <p:cNvSpPr/>
            <p:nvPr/>
          </p:nvSpPr>
          <p:spPr>
            <a:xfrm>
              <a:off x="1249920" y="1809000"/>
              <a:ext cx="360" cy="2088720"/>
            </a:xfrm>
            <a:custGeom>
              <a:rect b="b" l="l" r="r" t="t"/>
              <a:pathLst>
                <a:path extrusionOk="0" h="21600" w="21600">
                  <a:moveTo>
                    <a:pt x="0" y="0"/>
                  </a:moveTo>
                  <a:lnTo>
                    <a:pt x="21600" y="21600"/>
                  </a:lnTo>
                </a:path>
              </a:pathLst>
            </a:custGeom>
            <a:noFill/>
            <a:ln cap="flat" cmpd="sng" w="12600">
              <a:solidFill>
                <a:srgbClr val="717680"/>
              </a:solidFill>
              <a:prstDash val="dash"/>
              <a:round/>
              <a:headEnd len="sm" w="sm" type="none"/>
              <a:tailEnd len="sm" w="sm" type="none"/>
            </a:ln>
          </p:spPr>
        </p:sp>
        <p:sp>
          <p:nvSpPr>
            <p:cNvPr id="1392" name="Google Shape;1392;p251"/>
            <p:cNvSpPr/>
            <p:nvPr/>
          </p:nvSpPr>
          <p:spPr>
            <a:xfrm flipH="1" rot="10800000">
              <a:off x="1249560" y="3891960"/>
              <a:ext cx="504360" cy="1080"/>
            </a:xfrm>
            <a:custGeom>
              <a:rect b="b" l="l" r="r" t="t"/>
              <a:pathLst>
                <a:path extrusionOk="0" h="21600" w="21600">
                  <a:moveTo>
                    <a:pt x="0" y="0"/>
                  </a:moveTo>
                  <a:lnTo>
                    <a:pt x="21600" y="21600"/>
                  </a:lnTo>
                </a:path>
              </a:pathLst>
            </a:custGeom>
            <a:noFill/>
            <a:ln cap="flat" cmpd="sng" w="12600">
              <a:solidFill>
                <a:srgbClr val="717680"/>
              </a:solidFill>
              <a:prstDash val="dash"/>
              <a:round/>
              <a:headEnd len="sm" w="sm" type="none"/>
              <a:tailEnd len="med" w="med" type="triangle"/>
            </a:ln>
          </p:spPr>
        </p:sp>
        <p:sp>
          <p:nvSpPr>
            <p:cNvPr id="1393" name="Google Shape;1393;p251"/>
            <p:cNvSpPr/>
            <p:nvPr/>
          </p:nvSpPr>
          <p:spPr>
            <a:xfrm>
              <a:off x="1249920" y="1020240"/>
              <a:ext cx="360" cy="128520"/>
            </a:xfrm>
            <a:custGeom>
              <a:rect b="b" l="l" r="r" t="t"/>
              <a:pathLst>
                <a:path extrusionOk="0" h="21600" w="21600">
                  <a:moveTo>
                    <a:pt x="0" y="0"/>
                  </a:moveTo>
                  <a:lnTo>
                    <a:pt x="21600" y="21600"/>
                  </a:lnTo>
                </a:path>
              </a:pathLst>
            </a:custGeom>
            <a:noFill/>
            <a:ln cap="flat" cmpd="sng" w="12600">
              <a:solidFill>
                <a:srgbClr val="717680"/>
              </a:solidFill>
              <a:prstDash val="dash"/>
              <a:round/>
              <a:headEnd len="sm" w="sm" type="none"/>
              <a:tailEnd len="sm" w="sm" type="none"/>
            </a:ln>
          </p:spPr>
        </p:sp>
        <p:sp>
          <p:nvSpPr>
            <p:cNvPr id="1394" name="Google Shape;1394;p251"/>
            <p:cNvSpPr/>
            <p:nvPr/>
          </p:nvSpPr>
          <p:spPr>
            <a:xfrm>
              <a:off x="3444480" y="4298760"/>
              <a:ext cx="1142280" cy="23148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414E55"/>
                  </a:solidFill>
                  <a:latin typeface="Open Sans"/>
                  <a:ea typeface="Open Sans"/>
                  <a:cs typeface="Open Sans"/>
                  <a:sym typeface="Open Sans"/>
                </a:rPr>
                <a:t>CONFIGURATION</a:t>
              </a:r>
              <a:endParaRPr b="0" i="0" sz="7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1" i="0" lang="en" sz="700" u="none" cap="none" strike="noStrike">
                  <a:solidFill>
                    <a:srgbClr val="414E55"/>
                  </a:solidFill>
                  <a:latin typeface="Open Sans"/>
                  <a:ea typeface="Open Sans"/>
                  <a:cs typeface="Open Sans"/>
                  <a:sym typeface="Open Sans"/>
                </a:rPr>
                <a:t>MANAGEMENT</a:t>
              </a:r>
              <a:endParaRPr b="0" i="0" sz="700" u="none" cap="none" strike="noStrike">
                <a:latin typeface="Arial"/>
                <a:ea typeface="Arial"/>
                <a:cs typeface="Arial"/>
                <a:sym typeface="Arial"/>
              </a:endParaRPr>
            </a:p>
          </p:txBody>
        </p:sp>
        <p:sp>
          <p:nvSpPr>
            <p:cNvPr id="1395" name="Google Shape;1395;p251"/>
            <p:cNvSpPr/>
            <p:nvPr/>
          </p:nvSpPr>
          <p:spPr>
            <a:xfrm>
              <a:off x="4488120" y="4298760"/>
              <a:ext cx="817920" cy="23148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414E55"/>
                  </a:solidFill>
                  <a:latin typeface="Open Sans"/>
                  <a:ea typeface="Open Sans"/>
                  <a:cs typeface="Open Sans"/>
                  <a:sym typeface="Open Sans"/>
                </a:rPr>
                <a:t>APP </a:t>
              </a:r>
              <a:br>
                <a:rPr b="0" i="0" lang="en" sz="1800" u="none" cap="none" strike="noStrike">
                  <a:latin typeface="Arial"/>
                  <a:ea typeface="Arial"/>
                  <a:cs typeface="Arial"/>
                  <a:sym typeface="Arial"/>
                </a:rPr>
              </a:br>
              <a:r>
                <a:rPr b="1" i="0" lang="en" sz="700" u="none" cap="none" strike="noStrike">
                  <a:solidFill>
                    <a:srgbClr val="414E55"/>
                  </a:solidFill>
                  <a:latin typeface="Open Sans"/>
                  <a:ea typeface="Open Sans"/>
                  <a:cs typeface="Open Sans"/>
                  <a:sym typeface="Open Sans"/>
                </a:rPr>
                <a:t>DEPLOYMENT</a:t>
              </a:r>
              <a:endParaRPr b="0" i="0" sz="700" u="none" cap="none" strike="noStrike">
                <a:latin typeface="Arial"/>
                <a:ea typeface="Arial"/>
                <a:cs typeface="Arial"/>
                <a:sym typeface="Arial"/>
              </a:endParaRPr>
            </a:p>
          </p:txBody>
        </p:sp>
        <p:sp>
          <p:nvSpPr>
            <p:cNvPr id="1396" name="Google Shape;1396;p251"/>
            <p:cNvSpPr/>
            <p:nvPr/>
          </p:nvSpPr>
          <p:spPr>
            <a:xfrm>
              <a:off x="5295240" y="4298760"/>
              <a:ext cx="875880" cy="23148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414E55"/>
                  </a:solidFill>
                  <a:latin typeface="Open Sans"/>
                  <a:ea typeface="Open Sans"/>
                  <a:cs typeface="Open Sans"/>
                  <a:sym typeface="Open Sans"/>
                </a:rPr>
                <a:t>CONTINUOUS</a:t>
              </a:r>
              <a:br>
                <a:rPr b="0" i="0" lang="en" sz="1800" u="none" cap="none" strike="noStrike">
                  <a:latin typeface="Arial"/>
                  <a:ea typeface="Arial"/>
                  <a:cs typeface="Arial"/>
                  <a:sym typeface="Arial"/>
                </a:rPr>
              </a:br>
              <a:r>
                <a:rPr b="1" i="0" lang="en" sz="700" u="none" cap="none" strike="noStrike">
                  <a:solidFill>
                    <a:srgbClr val="414E55"/>
                  </a:solidFill>
                  <a:latin typeface="Open Sans"/>
                  <a:ea typeface="Open Sans"/>
                  <a:cs typeface="Open Sans"/>
                  <a:sym typeface="Open Sans"/>
                </a:rPr>
                <a:t>DELIVERY</a:t>
              </a:r>
              <a:endParaRPr b="0" i="0" sz="700" u="none" cap="none" strike="noStrike">
                <a:latin typeface="Arial"/>
                <a:ea typeface="Arial"/>
                <a:cs typeface="Arial"/>
                <a:sym typeface="Arial"/>
              </a:endParaRPr>
            </a:p>
          </p:txBody>
        </p:sp>
        <p:sp>
          <p:nvSpPr>
            <p:cNvPr id="1397" name="Google Shape;1397;p251"/>
            <p:cNvSpPr/>
            <p:nvPr/>
          </p:nvSpPr>
          <p:spPr>
            <a:xfrm>
              <a:off x="6246720" y="4298760"/>
              <a:ext cx="817920" cy="23148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414E55"/>
                  </a:solidFill>
                  <a:latin typeface="Open Sans"/>
                  <a:ea typeface="Open Sans"/>
                  <a:cs typeface="Open Sans"/>
                  <a:sym typeface="Open Sans"/>
                </a:rPr>
                <a:t>SECURITY &amp;</a:t>
              </a:r>
              <a:br>
                <a:rPr b="0" i="0" lang="en" sz="1800" u="none" cap="none" strike="noStrike">
                  <a:latin typeface="Arial"/>
                  <a:ea typeface="Arial"/>
                  <a:cs typeface="Arial"/>
                  <a:sym typeface="Arial"/>
                </a:rPr>
              </a:br>
              <a:r>
                <a:rPr b="1" i="0" lang="en" sz="700" u="none" cap="none" strike="noStrike">
                  <a:solidFill>
                    <a:srgbClr val="414E55"/>
                  </a:solidFill>
                  <a:latin typeface="Open Sans"/>
                  <a:ea typeface="Open Sans"/>
                  <a:cs typeface="Open Sans"/>
                  <a:sym typeface="Open Sans"/>
                </a:rPr>
                <a:t>COMPLIANCE</a:t>
              </a:r>
              <a:endParaRPr b="0" i="0" sz="700" u="none" cap="none" strike="noStrike">
                <a:latin typeface="Arial"/>
                <a:ea typeface="Arial"/>
                <a:cs typeface="Arial"/>
                <a:sym typeface="Arial"/>
              </a:endParaRPr>
            </a:p>
          </p:txBody>
        </p:sp>
        <p:sp>
          <p:nvSpPr>
            <p:cNvPr id="1398" name="Google Shape;1398;p251"/>
            <p:cNvSpPr/>
            <p:nvPr/>
          </p:nvSpPr>
          <p:spPr>
            <a:xfrm>
              <a:off x="7077600" y="4339080"/>
              <a:ext cx="946080" cy="15012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414E55"/>
                  </a:solidFill>
                  <a:latin typeface="Open Sans"/>
                  <a:ea typeface="Open Sans"/>
                  <a:cs typeface="Open Sans"/>
                  <a:sym typeface="Open Sans"/>
                </a:rPr>
                <a:t>ORCHESTRATION</a:t>
              </a:r>
              <a:endParaRPr b="0" i="0" sz="700" u="none" cap="none" strike="noStrike">
                <a:latin typeface="Arial"/>
                <a:ea typeface="Arial"/>
                <a:cs typeface="Arial"/>
                <a:sym typeface="Arial"/>
              </a:endParaRPr>
            </a:p>
          </p:txBody>
        </p:sp>
        <p:sp>
          <p:nvSpPr>
            <p:cNvPr id="1399" name="Google Shape;1399;p251"/>
            <p:cNvSpPr/>
            <p:nvPr/>
          </p:nvSpPr>
          <p:spPr>
            <a:xfrm>
              <a:off x="2644920" y="4339080"/>
              <a:ext cx="875880" cy="15012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rgbClr val="414E55"/>
                  </a:solidFill>
                  <a:latin typeface="Open Sans"/>
                  <a:ea typeface="Open Sans"/>
                  <a:cs typeface="Open Sans"/>
                  <a:sym typeface="Open Sans"/>
                </a:rPr>
                <a:t>PROVISIONING</a:t>
              </a:r>
              <a:endParaRPr b="0" i="0" sz="700" u="none" cap="none" strike="noStrike">
                <a:latin typeface="Arial"/>
                <a:ea typeface="Arial"/>
                <a:cs typeface="Arial"/>
                <a:sym typeface="Arial"/>
              </a:endParaRPr>
            </a:p>
          </p:txBody>
        </p:sp>
        <p:pic>
          <p:nvPicPr>
            <p:cNvPr descr="check-list.eps" id="1400" name="Google Shape;1400;p251"/>
            <p:cNvPicPr preferRelativeResize="0"/>
            <p:nvPr/>
          </p:nvPicPr>
          <p:blipFill rotWithShape="1">
            <a:blip r:embed="rId5">
              <a:alphaModFix/>
            </a:blip>
            <a:srcRect b="0" l="0" r="0" t="0"/>
            <a:stretch/>
          </p:blipFill>
          <p:spPr>
            <a:xfrm>
              <a:off x="2930040" y="3905640"/>
              <a:ext cx="300960" cy="369720"/>
            </a:xfrm>
            <a:prstGeom prst="rect">
              <a:avLst/>
            </a:prstGeom>
            <a:noFill/>
            <a:ln>
              <a:noFill/>
            </a:ln>
          </p:spPr>
        </p:pic>
        <p:pic>
          <p:nvPicPr>
            <p:cNvPr descr="two-gears.eps" id="1401" name="Google Shape;1401;p251"/>
            <p:cNvPicPr preferRelativeResize="0"/>
            <p:nvPr/>
          </p:nvPicPr>
          <p:blipFill rotWithShape="1">
            <a:blip r:embed="rId6">
              <a:alphaModFix/>
            </a:blip>
            <a:srcRect b="0" l="0" r="0" t="0"/>
            <a:stretch/>
          </p:blipFill>
          <p:spPr>
            <a:xfrm>
              <a:off x="3796200" y="3884760"/>
              <a:ext cx="341280" cy="340200"/>
            </a:xfrm>
            <a:prstGeom prst="rect">
              <a:avLst/>
            </a:prstGeom>
            <a:noFill/>
            <a:ln>
              <a:noFill/>
            </a:ln>
          </p:spPr>
        </p:pic>
        <p:pic>
          <p:nvPicPr>
            <p:cNvPr descr="spider.eps" id="1402" name="Google Shape;1402;p251"/>
            <p:cNvPicPr preferRelativeResize="0"/>
            <p:nvPr/>
          </p:nvPicPr>
          <p:blipFill rotWithShape="1">
            <a:blip r:embed="rId7">
              <a:alphaModFix/>
            </a:blip>
            <a:srcRect b="0" l="0" r="0" t="0"/>
            <a:stretch/>
          </p:blipFill>
          <p:spPr>
            <a:xfrm>
              <a:off x="4702680" y="3863880"/>
              <a:ext cx="411840" cy="361080"/>
            </a:xfrm>
            <a:prstGeom prst="rect">
              <a:avLst/>
            </a:prstGeom>
            <a:noFill/>
            <a:ln>
              <a:noFill/>
            </a:ln>
          </p:spPr>
        </p:pic>
        <p:pic>
          <p:nvPicPr>
            <p:cNvPr descr="dashboard.eps" id="1403" name="Google Shape;1403;p251"/>
            <p:cNvPicPr preferRelativeResize="0"/>
            <p:nvPr/>
          </p:nvPicPr>
          <p:blipFill rotWithShape="1">
            <a:blip r:embed="rId8">
              <a:alphaModFix/>
            </a:blip>
            <a:srcRect b="0" l="0" r="0" t="0"/>
            <a:stretch/>
          </p:blipFill>
          <p:spPr>
            <a:xfrm>
              <a:off x="5527440" y="3890880"/>
              <a:ext cx="462600" cy="287280"/>
            </a:xfrm>
            <a:prstGeom prst="rect">
              <a:avLst/>
            </a:prstGeom>
            <a:noFill/>
            <a:ln>
              <a:noFill/>
            </a:ln>
          </p:spPr>
        </p:pic>
        <p:pic>
          <p:nvPicPr>
            <p:cNvPr descr="lock-grey.eps" id="1404" name="Google Shape;1404;p251"/>
            <p:cNvPicPr preferRelativeResize="0"/>
            <p:nvPr/>
          </p:nvPicPr>
          <p:blipFill rotWithShape="1">
            <a:blip r:embed="rId9">
              <a:alphaModFix/>
            </a:blip>
            <a:srcRect b="0" l="0" r="0" t="0"/>
            <a:stretch/>
          </p:blipFill>
          <p:spPr>
            <a:xfrm>
              <a:off x="6555240" y="3892680"/>
              <a:ext cx="241920" cy="315720"/>
            </a:xfrm>
            <a:prstGeom prst="rect">
              <a:avLst/>
            </a:prstGeom>
            <a:noFill/>
            <a:ln>
              <a:noFill/>
            </a:ln>
          </p:spPr>
        </p:pic>
        <p:pic>
          <p:nvPicPr>
            <p:cNvPr descr="controls.eps" id="1405" name="Google Shape;1405;p251"/>
            <p:cNvPicPr preferRelativeResize="0"/>
            <p:nvPr/>
          </p:nvPicPr>
          <p:blipFill rotWithShape="1">
            <a:blip r:embed="rId10">
              <a:alphaModFix/>
            </a:blip>
            <a:srcRect b="0" l="0" r="0" t="0"/>
            <a:stretch/>
          </p:blipFill>
          <p:spPr>
            <a:xfrm>
              <a:off x="7362360" y="3973680"/>
              <a:ext cx="274680" cy="274680"/>
            </a:xfrm>
            <a:prstGeom prst="rect">
              <a:avLst/>
            </a:prstGeom>
            <a:noFill/>
            <a:ln>
              <a:noFill/>
            </a:ln>
          </p:spPr>
        </p:pic>
        <p:pic>
          <p:nvPicPr>
            <p:cNvPr id="1406" name="Google Shape;1406;p251"/>
            <p:cNvPicPr preferRelativeResize="0"/>
            <p:nvPr/>
          </p:nvPicPr>
          <p:blipFill rotWithShape="1">
            <a:blip r:embed="rId11">
              <a:alphaModFix/>
            </a:blip>
            <a:srcRect b="0" l="0" r="0" t="0"/>
            <a:stretch/>
          </p:blipFill>
          <p:spPr>
            <a:xfrm>
              <a:off x="2005920" y="378000"/>
              <a:ext cx="418680" cy="418680"/>
            </a:xfrm>
            <a:prstGeom prst="rect">
              <a:avLst/>
            </a:prstGeom>
            <a:noFill/>
            <a:ln>
              <a:noFill/>
            </a:ln>
          </p:spPr>
        </p:pic>
        <p:pic>
          <p:nvPicPr>
            <p:cNvPr id="1407" name="Google Shape;1407;p251"/>
            <p:cNvPicPr preferRelativeResize="0"/>
            <p:nvPr/>
          </p:nvPicPr>
          <p:blipFill rotWithShape="1">
            <a:blip r:embed="rId11">
              <a:alphaModFix/>
            </a:blip>
            <a:srcRect b="0" l="0" r="0" t="0"/>
            <a:stretch/>
          </p:blipFill>
          <p:spPr>
            <a:xfrm>
              <a:off x="2330640" y="378000"/>
              <a:ext cx="418680" cy="418680"/>
            </a:xfrm>
            <a:prstGeom prst="rect">
              <a:avLst/>
            </a:prstGeom>
            <a:noFill/>
            <a:ln>
              <a:noFill/>
            </a:ln>
          </p:spPr>
        </p:pic>
        <p:pic>
          <p:nvPicPr>
            <p:cNvPr id="1408" name="Google Shape;1408;p251"/>
            <p:cNvPicPr preferRelativeResize="0"/>
            <p:nvPr/>
          </p:nvPicPr>
          <p:blipFill rotWithShape="1">
            <a:blip r:embed="rId11">
              <a:alphaModFix/>
            </a:blip>
            <a:srcRect b="0" l="0" r="0" t="0"/>
            <a:stretch/>
          </p:blipFill>
          <p:spPr>
            <a:xfrm>
              <a:off x="2656800" y="378000"/>
              <a:ext cx="418680" cy="418680"/>
            </a:xfrm>
            <a:prstGeom prst="rect">
              <a:avLst/>
            </a:prstGeom>
            <a:noFill/>
            <a:ln>
              <a:noFill/>
            </a:ln>
          </p:spPr>
        </p:pic>
        <p:pic>
          <p:nvPicPr>
            <p:cNvPr id="1409" name="Google Shape;1409;p251"/>
            <p:cNvPicPr preferRelativeResize="0"/>
            <p:nvPr/>
          </p:nvPicPr>
          <p:blipFill rotWithShape="1">
            <a:blip r:embed="rId11">
              <a:alphaModFix/>
            </a:blip>
            <a:srcRect b="0" l="0" r="0" t="0"/>
            <a:stretch/>
          </p:blipFill>
          <p:spPr>
            <a:xfrm>
              <a:off x="3174840" y="378000"/>
              <a:ext cx="418680" cy="41868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52"/>
          <p:cNvSpPr/>
          <p:nvPr/>
        </p:nvSpPr>
        <p:spPr>
          <a:xfrm>
            <a:off x="3034080" y="2101320"/>
            <a:ext cx="3104280" cy="2589480"/>
          </a:xfrm>
          <a:prstGeom prst="roundRect">
            <a:avLst>
              <a:gd fmla="val 16667" name="adj"/>
            </a:avLst>
          </a:prstGeom>
          <a:solidFill>
            <a:srgbClr val="EFEFEF"/>
          </a:solidFill>
          <a:ln cap="flat" cmpd="sng" w="1907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6" name="Google Shape;1416;p252"/>
          <p:cNvPicPr preferRelativeResize="0"/>
          <p:nvPr/>
        </p:nvPicPr>
        <p:blipFill rotWithShape="1">
          <a:blip r:embed="rId3">
            <a:alphaModFix/>
          </a:blip>
          <a:srcRect b="0" l="0" r="0" t="0"/>
          <a:stretch/>
        </p:blipFill>
        <p:spPr>
          <a:xfrm>
            <a:off x="4342320" y="1274040"/>
            <a:ext cx="459000" cy="459000"/>
          </a:xfrm>
          <a:prstGeom prst="rect">
            <a:avLst/>
          </a:prstGeom>
          <a:noFill/>
          <a:ln>
            <a:noFill/>
          </a:ln>
        </p:spPr>
      </p:pic>
      <p:pic>
        <p:nvPicPr>
          <p:cNvPr descr="Image result for vmware logo png" id="1417" name="Google Shape;1417;p252"/>
          <p:cNvPicPr preferRelativeResize="0"/>
          <p:nvPr/>
        </p:nvPicPr>
        <p:blipFill rotWithShape="1">
          <a:blip r:embed="rId4">
            <a:alphaModFix/>
          </a:blip>
          <a:srcRect b="0" l="0" r="0" t="0"/>
          <a:stretch/>
        </p:blipFill>
        <p:spPr>
          <a:xfrm>
            <a:off x="7266960" y="2924640"/>
            <a:ext cx="1220760" cy="198000"/>
          </a:xfrm>
          <a:prstGeom prst="rect">
            <a:avLst/>
          </a:prstGeom>
          <a:noFill/>
          <a:ln>
            <a:noFill/>
          </a:ln>
        </p:spPr>
      </p:pic>
      <p:pic>
        <p:nvPicPr>
          <p:cNvPr id="1418" name="Google Shape;1418;p252"/>
          <p:cNvPicPr preferRelativeResize="0"/>
          <p:nvPr/>
        </p:nvPicPr>
        <p:blipFill rotWithShape="1">
          <a:blip r:embed="rId5">
            <a:alphaModFix/>
          </a:blip>
          <a:srcRect b="-17390" l="-51374" r="-51353" t="-17406"/>
          <a:stretch/>
        </p:blipFill>
        <p:spPr>
          <a:xfrm>
            <a:off x="6983280" y="3459600"/>
            <a:ext cx="1281600" cy="511560"/>
          </a:xfrm>
          <a:prstGeom prst="rect">
            <a:avLst/>
          </a:prstGeom>
          <a:noFill/>
          <a:ln>
            <a:noFill/>
          </a:ln>
        </p:spPr>
      </p:pic>
      <p:pic>
        <p:nvPicPr>
          <p:cNvPr descr="Image result for jfrog artifactory logo png" id="1419" name="Google Shape;1419;p252"/>
          <p:cNvPicPr preferRelativeResize="0"/>
          <p:nvPr/>
        </p:nvPicPr>
        <p:blipFill rotWithShape="1">
          <a:blip r:embed="rId6">
            <a:alphaModFix/>
          </a:blip>
          <a:srcRect b="0" l="0" r="0" t="0"/>
          <a:stretch/>
        </p:blipFill>
        <p:spPr>
          <a:xfrm>
            <a:off x="686880" y="2988720"/>
            <a:ext cx="1018800" cy="632880"/>
          </a:xfrm>
          <a:prstGeom prst="rect">
            <a:avLst/>
          </a:prstGeom>
          <a:noFill/>
          <a:ln>
            <a:noFill/>
          </a:ln>
        </p:spPr>
      </p:pic>
      <p:pic>
        <p:nvPicPr>
          <p:cNvPr descr="Image result for github logo transparent" id="1420" name="Google Shape;1420;p252"/>
          <p:cNvPicPr preferRelativeResize="0"/>
          <p:nvPr/>
        </p:nvPicPr>
        <p:blipFill rotWithShape="1">
          <a:blip r:embed="rId7">
            <a:alphaModFix/>
          </a:blip>
          <a:srcRect b="0" l="0" r="0" t="0"/>
          <a:stretch/>
        </p:blipFill>
        <p:spPr>
          <a:xfrm>
            <a:off x="814320" y="1044360"/>
            <a:ext cx="1220760" cy="460080"/>
          </a:xfrm>
          <a:prstGeom prst="rect">
            <a:avLst/>
          </a:prstGeom>
          <a:noFill/>
          <a:ln>
            <a:noFill/>
          </a:ln>
        </p:spPr>
      </p:pic>
      <p:pic>
        <p:nvPicPr>
          <p:cNvPr id="1421" name="Google Shape;1421;p252"/>
          <p:cNvPicPr preferRelativeResize="0"/>
          <p:nvPr/>
        </p:nvPicPr>
        <p:blipFill rotWithShape="1">
          <a:blip r:embed="rId8">
            <a:alphaModFix/>
          </a:blip>
          <a:srcRect b="0" l="0" r="0" t="0"/>
          <a:stretch/>
        </p:blipFill>
        <p:spPr>
          <a:xfrm>
            <a:off x="7397640" y="4268160"/>
            <a:ext cx="712800" cy="338760"/>
          </a:xfrm>
          <a:prstGeom prst="rect">
            <a:avLst/>
          </a:prstGeom>
          <a:noFill/>
          <a:ln>
            <a:noFill/>
          </a:ln>
        </p:spPr>
      </p:pic>
      <p:pic>
        <p:nvPicPr>
          <p:cNvPr id="1422" name="Google Shape;1422;p252"/>
          <p:cNvPicPr preferRelativeResize="0"/>
          <p:nvPr/>
        </p:nvPicPr>
        <p:blipFill rotWithShape="1">
          <a:blip r:embed="rId9">
            <a:alphaModFix/>
          </a:blip>
          <a:srcRect b="0" l="0" r="0" t="0"/>
          <a:stretch/>
        </p:blipFill>
        <p:spPr>
          <a:xfrm>
            <a:off x="4215600" y="222120"/>
            <a:ext cx="712800" cy="523080"/>
          </a:xfrm>
          <a:prstGeom prst="rect">
            <a:avLst/>
          </a:prstGeom>
          <a:noFill/>
          <a:ln>
            <a:noFill/>
          </a:ln>
        </p:spPr>
      </p:pic>
      <p:grpSp>
        <p:nvGrpSpPr>
          <p:cNvPr id="1423" name="Google Shape;1423;p252"/>
          <p:cNvGrpSpPr/>
          <p:nvPr/>
        </p:nvGrpSpPr>
        <p:grpSpPr>
          <a:xfrm>
            <a:off x="4379760" y="3728880"/>
            <a:ext cx="412920" cy="545040"/>
            <a:chOff x="4379760" y="3728880"/>
            <a:chExt cx="412920" cy="545040"/>
          </a:xfrm>
        </p:grpSpPr>
        <p:pic>
          <p:nvPicPr>
            <p:cNvPr id="1424" name="Google Shape;1424;p252"/>
            <p:cNvPicPr preferRelativeResize="0"/>
            <p:nvPr/>
          </p:nvPicPr>
          <p:blipFill rotWithShape="1">
            <a:blip r:embed="rId10">
              <a:alphaModFix/>
            </a:blip>
            <a:srcRect b="0" l="0" r="0" t="0"/>
            <a:stretch/>
          </p:blipFill>
          <p:spPr>
            <a:xfrm>
              <a:off x="4379760" y="3728880"/>
              <a:ext cx="412920" cy="545040"/>
            </a:xfrm>
            <a:prstGeom prst="rect">
              <a:avLst/>
            </a:prstGeom>
            <a:noFill/>
            <a:ln>
              <a:noFill/>
            </a:ln>
          </p:spPr>
        </p:pic>
        <p:pic>
          <p:nvPicPr>
            <p:cNvPr descr="Image result for postgre 5ql elephant" id="1425" name="Google Shape;1425;p252"/>
            <p:cNvPicPr preferRelativeResize="0"/>
            <p:nvPr/>
          </p:nvPicPr>
          <p:blipFill rotWithShape="1">
            <a:blip r:embed="rId11">
              <a:alphaModFix/>
            </a:blip>
            <a:srcRect b="0" l="0" r="0" t="0"/>
            <a:stretch/>
          </p:blipFill>
          <p:spPr>
            <a:xfrm>
              <a:off x="4472280" y="3934080"/>
              <a:ext cx="227520" cy="235080"/>
            </a:xfrm>
            <a:prstGeom prst="rect">
              <a:avLst/>
            </a:prstGeom>
            <a:noFill/>
            <a:ln>
              <a:noFill/>
            </a:ln>
          </p:spPr>
        </p:pic>
      </p:grpSp>
      <p:sp>
        <p:nvSpPr>
          <p:cNvPr id="1426" name="Google Shape;1426;p252"/>
          <p:cNvSpPr/>
          <p:nvPr/>
        </p:nvSpPr>
        <p:spPr>
          <a:xfrm>
            <a:off x="3610800" y="745560"/>
            <a:ext cx="1922400" cy="300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666666"/>
                </a:solidFill>
                <a:latin typeface="Open Sans"/>
                <a:ea typeface="Open Sans"/>
                <a:cs typeface="Open Sans"/>
                <a:sym typeface="Open Sans"/>
              </a:rPr>
              <a:t>Client accessing Ansible Tower</a:t>
            </a:r>
            <a:endParaRPr b="0" i="0" sz="700" u="none" cap="none" strike="noStrike">
              <a:latin typeface="Arial"/>
              <a:ea typeface="Arial"/>
              <a:cs typeface="Arial"/>
              <a:sym typeface="Arial"/>
            </a:endParaRPr>
          </a:p>
        </p:txBody>
      </p:sp>
      <p:sp>
        <p:nvSpPr>
          <p:cNvPr id="1427" name="Google Shape;1427;p252"/>
          <p:cNvSpPr/>
          <p:nvPr/>
        </p:nvSpPr>
        <p:spPr>
          <a:xfrm>
            <a:off x="4176360" y="4295880"/>
            <a:ext cx="819720" cy="300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000000"/>
                </a:solidFill>
                <a:latin typeface="Open Sans"/>
                <a:ea typeface="Open Sans"/>
                <a:cs typeface="Open Sans"/>
                <a:sym typeface="Open Sans"/>
              </a:rPr>
              <a:t>Postgre5QL</a:t>
            </a:r>
            <a:endParaRPr b="0" i="0" sz="700" u="none" cap="none" strike="noStrike">
              <a:latin typeface="Arial"/>
              <a:ea typeface="Arial"/>
              <a:cs typeface="Arial"/>
              <a:sym typeface="Arial"/>
            </a:endParaRPr>
          </a:p>
        </p:txBody>
      </p:sp>
      <p:sp>
        <p:nvSpPr>
          <p:cNvPr id="1428" name="Google Shape;1428;p252"/>
          <p:cNvSpPr/>
          <p:nvPr/>
        </p:nvSpPr>
        <p:spPr>
          <a:xfrm flipH="1">
            <a:off x="4595400" y="1012320"/>
            <a:ext cx="4320" cy="2257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29" name="Google Shape;1429;p252"/>
          <p:cNvSpPr/>
          <p:nvPr/>
        </p:nvSpPr>
        <p:spPr>
          <a:xfrm flipH="1">
            <a:off x="4569480" y="1769400"/>
            <a:ext cx="3240" cy="23148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30" name="Google Shape;1430;p252"/>
          <p:cNvSpPr/>
          <p:nvPr/>
        </p:nvSpPr>
        <p:spPr>
          <a:xfrm flipH="1">
            <a:off x="3520440" y="1758960"/>
            <a:ext cx="673920" cy="2448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31" name="Google Shape;1431;p252"/>
          <p:cNvSpPr/>
          <p:nvPr/>
        </p:nvSpPr>
        <p:spPr>
          <a:xfrm>
            <a:off x="4586400" y="3078360"/>
            <a:ext cx="360" cy="5241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32" name="Google Shape;1432;p252"/>
          <p:cNvSpPr/>
          <p:nvPr/>
        </p:nvSpPr>
        <p:spPr>
          <a:xfrm>
            <a:off x="3751200" y="2971800"/>
            <a:ext cx="406440" cy="6523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33" name="Google Shape;1433;p252"/>
          <p:cNvSpPr/>
          <p:nvPr/>
        </p:nvSpPr>
        <p:spPr>
          <a:xfrm flipH="1">
            <a:off x="5014440" y="2971800"/>
            <a:ext cx="460440" cy="6307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34" name="Google Shape;1434;p252"/>
          <p:cNvSpPr/>
          <p:nvPr/>
        </p:nvSpPr>
        <p:spPr>
          <a:xfrm>
            <a:off x="4949280" y="1748880"/>
            <a:ext cx="628560" cy="26388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35" name="Google Shape;1435;p252"/>
          <p:cNvSpPr/>
          <p:nvPr/>
        </p:nvSpPr>
        <p:spPr>
          <a:xfrm>
            <a:off x="610560" y="4513680"/>
            <a:ext cx="1143720" cy="300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666666"/>
                </a:solidFill>
                <a:latin typeface="Open Sans"/>
                <a:ea typeface="Open Sans"/>
                <a:cs typeface="Open Sans"/>
                <a:sym typeface="Open Sans"/>
              </a:rPr>
              <a:t>MANAGED HOSTS</a:t>
            </a:r>
            <a:endParaRPr b="0" i="0" sz="700" u="none" cap="none" strike="noStrike">
              <a:latin typeface="Arial"/>
              <a:ea typeface="Arial"/>
              <a:cs typeface="Arial"/>
              <a:sym typeface="Arial"/>
            </a:endParaRPr>
          </a:p>
        </p:txBody>
      </p:sp>
      <p:sp>
        <p:nvSpPr>
          <p:cNvPr id="1436" name="Google Shape;1436;p252"/>
          <p:cNvSpPr/>
          <p:nvPr/>
        </p:nvSpPr>
        <p:spPr>
          <a:xfrm>
            <a:off x="6983280" y="4543560"/>
            <a:ext cx="1541520" cy="2257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666666"/>
                </a:solidFill>
                <a:latin typeface="Open Sans"/>
                <a:ea typeface="Open Sans"/>
                <a:cs typeface="Open Sans"/>
                <a:sym typeface="Open Sans"/>
              </a:rPr>
              <a:t>DOMAIN CONTROLLER</a:t>
            </a:r>
            <a:endParaRPr b="0" i="0" sz="700" u="none" cap="none" strike="noStrike">
              <a:latin typeface="Arial"/>
              <a:ea typeface="Arial"/>
              <a:cs typeface="Arial"/>
              <a:sym typeface="Arial"/>
            </a:endParaRPr>
          </a:p>
        </p:txBody>
      </p:sp>
      <p:sp>
        <p:nvSpPr>
          <p:cNvPr id="1437" name="Google Shape;1437;p252"/>
          <p:cNvSpPr/>
          <p:nvPr/>
        </p:nvSpPr>
        <p:spPr>
          <a:xfrm>
            <a:off x="1922040" y="1381320"/>
            <a:ext cx="1101240" cy="8370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38" name="Google Shape;1438;p252"/>
          <p:cNvSpPr/>
          <p:nvPr/>
        </p:nvSpPr>
        <p:spPr>
          <a:xfrm>
            <a:off x="1379520" y="2101320"/>
            <a:ext cx="1536840" cy="11851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39" name="Google Shape;1439;p252"/>
          <p:cNvSpPr/>
          <p:nvPr/>
        </p:nvSpPr>
        <p:spPr>
          <a:xfrm>
            <a:off x="1183320" y="2392200"/>
            <a:ext cx="360" cy="51084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40" name="Google Shape;1440;p252"/>
          <p:cNvSpPr/>
          <p:nvPr/>
        </p:nvSpPr>
        <p:spPr>
          <a:xfrm>
            <a:off x="1182600" y="3641400"/>
            <a:ext cx="360" cy="2599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41" name="Google Shape;1441;p252"/>
          <p:cNvSpPr/>
          <p:nvPr/>
        </p:nvSpPr>
        <p:spPr>
          <a:xfrm flipH="1" rot="10800000">
            <a:off x="1379880" y="4266000"/>
            <a:ext cx="1548720" cy="21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42" name="Google Shape;1442;p252"/>
          <p:cNvSpPr/>
          <p:nvPr/>
        </p:nvSpPr>
        <p:spPr>
          <a:xfrm rot="10800000">
            <a:off x="1525680" y="4433400"/>
            <a:ext cx="1551600" cy="3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43" name="Google Shape;1443;p252"/>
          <p:cNvSpPr/>
          <p:nvPr/>
        </p:nvSpPr>
        <p:spPr>
          <a:xfrm flipH="1">
            <a:off x="6195240" y="1515600"/>
            <a:ext cx="1281600" cy="83412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44" name="Google Shape;1444;p252"/>
          <p:cNvSpPr/>
          <p:nvPr/>
        </p:nvSpPr>
        <p:spPr>
          <a:xfrm flipH="1" rot="10800000">
            <a:off x="6118200" y="2936880"/>
            <a:ext cx="999000" cy="2268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45" name="Google Shape;1445;p252"/>
          <p:cNvSpPr/>
          <p:nvPr/>
        </p:nvSpPr>
        <p:spPr>
          <a:xfrm flipH="1" rot="10800000">
            <a:off x="6112440" y="3697920"/>
            <a:ext cx="1010520" cy="900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46" name="Google Shape;1446;p252"/>
          <p:cNvSpPr/>
          <p:nvPr/>
        </p:nvSpPr>
        <p:spPr>
          <a:xfrm flipH="1" rot="10800000">
            <a:off x="6124680" y="4488120"/>
            <a:ext cx="1041120" cy="75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47" name="Google Shape;1447;p252"/>
          <p:cNvSpPr/>
          <p:nvPr/>
        </p:nvSpPr>
        <p:spPr>
          <a:xfrm>
            <a:off x="7245720" y="1602720"/>
            <a:ext cx="957600" cy="300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700" u="none" cap="none" strike="noStrike">
                <a:solidFill>
                  <a:srgbClr val="666666"/>
                </a:solidFill>
                <a:latin typeface="Open Sans"/>
                <a:ea typeface="Open Sans"/>
                <a:cs typeface="Open Sans"/>
                <a:sym typeface="Open Sans"/>
              </a:rPr>
              <a:t>CMDB</a:t>
            </a:r>
            <a:endParaRPr b="0" i="0" sz="700" u="none" cap="none" strike="noStrike">
              <a:latin typeface="Arial"/>
              <a:ea typeface="Arial"/>
              <a:cs typeface="Arial"/>
              <a:sym typeface="Arial"/>
            </a:endParaRPr>
          </a:p>
        </p:txBody>
      </p:sp>
      <p:pic>
        <p:nvPicPr>
          <p:cNvPr descr="Image result for jenkins logo png" id="1448" name="Google Shape;1448;p252"/>
          <p:cNvPicPr preferRelativeResize="0"/>
          <p:nvPr/>
        </p:nvPicPr>
        <p:blipFill rotWithShape="1">
          <a:blip r:embed="rId12">
            <a:alphaModFix/>
          </a:blip>
          <a:srcRect b="0" l="0" r="0" t="0"/>
          <a:stretch/>
        </p:blipFill>
        <p:spPr>
          <a:xfrm>
            <a:off x="920160" y="1784520"/>
            <a:ext cx="459000" cy="632880"/>
          </a:xfrm>
          <a:prstGeom prst="rect">
            <a:avLst/>
          </a:prstGeom>
          <a:noFill/>
          <a:ln>
            <a:noFill/>
          </a:ln>
        </p:spPr>
      </p:pic>
      <p:pic>
        <p:nvPicPr>
          <p:cNvPr id="1449" name="Google Shape;1449;p252"/>
          <p:cNvPicPr preferRelativeResize="0"/>
          <p:nvPr/>
        </p:nvPicPr>
        <p:blipFill rotWithShape="1">
          <a:blip r:embed="rId13">
            <a:alphaModFix/>
          </a:blip>
          <a:srcRect b="0" l="0" r="0" t="0"/>
          <a:stretch/>
        </p:blipFill>
        <p:spPr>
          <a:xfrm>
            <a:off x="966600" y="4007880"/>
            <a:ext cx="459000" cy="552600"/>
          </a:xfrm>
          <a:prstGeom prst="rect">
            <a:avLst/>
          </a:prstGeom>
          <a:noFill/>
          <a:ln>
            <a:noFill/>
          </a:ln>
        </p:spPr>
      </p:pic>
      <p:pic>
        <p:nvPicPr>
          <p:cNvPr id="1450" name="Google Shape;1450;p252"/>
          <p:cNvPicPr preferRelativeResize="0"/>
          <p:nvPr/>
        </p:nvPicPr>
        <p:blipFill rotWithShape="1">
          <a:blip r:embed="rId14">
            <a:alphaModFix/>
          </a:blip>
          <a:srcRect b="0" l="0" r="0" t="0"/>
          <a:stretch/>
        </p:blipFill>
        <p:spPr>
          <a:xfrm>
            <a:off x="7408080" y="1075680"/>
            <a:ext cx="632880" cy="549720"/>
          </a:xfrm>
          <a:prstGeom prst="rect">
            <a:avLst/>
          </a:prstGeom>
          <a:noFill/>
          <a:ln>
            <a:noFill/>
          </a:ln>
        </p:spPr>
      </p:pic>
      <p:sp>
        <p:nvSpPr>
          <p:cNvPr id="1451" name="Google Shape;1451;p252"/>
          <p:cNvSpPr/>
          <p:nvPr/>
        </p:nvSpPr>
        <p:spPr>
          <a:xfrm flipH="1" rot="10800000">
            <a:off x="6118200" y="3089160"/>
            <a:ext cx="999000" cy="2268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52" name="Google Shape;1452;p252"/>
          <p:cNvSpPr/>
          <p:nvPr/>
        </p:nvSpPr>
        <p:spPr>
          <a:xfrm flipH="1" rot="10800000">
            <a:off x="6112440" y="3850200"/>
            <a:ext cx="1010520" cy="900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
        <p:nvSpPr>
          <p:cNvPr id="1453" name="Google Shape;1453;p252"/>
          <p:cNvSpPr/>
          <p:nvPr/>
        </p:nvSpPr>
        <p:spPr>
          <a:xfrm>
            <a:off x="349560" y="117720"/>
            <a:ext cx="4889520" cy="4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600" u="none" cap="none" strike="noStrike">
                <a:solidFill>
                  <a:srgbClr val="CC0000"/>
                </a:solidFill>
                <a:latin typeface="Open Sans"/>
                <a:ea typeface="Open Sans"/>
                <a:cs typeface="Open Sans"/>
                <a:sym typeface="Open Sans"/>
              </a:rPr>
              <a:t>ANSIBLE TOWER INTEGRATIONS</a:t>
            </a:r>
            <a:endParaRPr b="0" i="0" sz="1600" u="none" cap="none" strike="noStrike">
              <a:latin typeface="Arial"/>
              <a:ea typeface="Arial"/>
              <a:cs typeface="Arial"/>
              <a:sym typeface="Arial"/>
            </a:endParaRPr>
          </a:p>
        </p:txBody>
      </p:sp>
      <p:pic>
        <p:nvPicPr>
          <p:cNvPr id="1454" name="Google Shape;1454;p252"/>
          <p:cNvPicPr preferRelativeResize="0"/>
          <p:nvPr/>
        </p:nvPicPr>
        <p:blipFill rotWithShape="1">
          <a:blip r:embed="rId15">
            <a:alphaModFix/>
          </a:blip>
          <a:srcRect b="0" l="0" r="0" t="0"/>
          <a:stretch/>
        </p:blipFill>
        <p:spPr>
          <a:xfrm>
            <a:off x="3610800" y="2288520"/>
            <a:ext cx="1922400" cy="576360"/>
          </a:xfrm>
          <a:prstGeom prst="rect">
            <a:avLst/>
          </a:prstGeom>
          <a:noFill/>
          <a:ln>
            <a:noFill/>
          </a:ln>
        </p:spPr>
      </p:pic>
      <p:pic>
        <p:nvPicPr>
          <p:cNvPr id="1455" name="Google Shape;1455;p252"/>
          <p:cNvPicPr preferRelativeResize="0"/>
          <p:nvPr/>
        </p:nvPicPr>
        <p:blipFill rotWithShape="1">
          <a:blip r:embed="rId16">
            <a:alphaModFix/>
          </a:blip>
          <a:srcRect b="0" l="0" r="0" t="0"/>
          <a:stretch/>
        </p:blipFill>
        <p:spPr>
          <a:xfrm>
            <a:off x="7204680" y="2080080"/>
            <a:ext cx="1220760" cy="361080"/>
          </a:xfrm>
          <a:prstGeom prst="rect">
            <a:avLst/>
          </a:prstGeom>
          <a:noFill/>
          <a:ln>
            <a:noFill/>
          </a:ln>
        </p:spPr>
      </p:pic>
      <p:sp>
        <p:nvSpPr>
          <p:cNvPr id="1456" name="Google Shape;1456;p252"/>
          <p:cNvSpPr/>
          <p:nvPr/>
        </p:nvSpPr>
        <p:spPr>
          <a:xfrm flipH="1" rot="10800000">
            <a:off x="6118200" y="2328120"/>
            <a:ext cx="999000" cy="22680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med" w="med" type="triangle"/>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53"/>
          <p:cNvSpPr/>
          <p:nvPr/>
        </p:nvSpPr>
        <p:spPr>
          <a:xfrm>
            <a:off x="356400" y="2131200"/>
            <a:ext cx="3106440" cy="88056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0" i="0" lang="en" sz="1100" u="none" cap="none" strike="noStrike">
                <a:solidFill>
                  <a:srgbClr val="545860"/>
                </a:solidFill>
                <a:latin typeface="Open Sans"/>
                <a:ea typeface="Open Sans"/>
                <a:cs typeface="Open Sans"/>
                <a:sym typeface="Open Sans"/>
              </a:rPr>
              <a:t>Heads-up NOC-style </a:t>
            </a:r>
            <a:r>
              <a:rPr b="1" i="0" lang="en" sz="1100" u="none" cap="none" strike="noStrike">
                <a:solidFill>
                  <a:srgbClr val="545860"/>
                </a:solidFill>
                <a:latin typeface="Open Sans"/>
                <a:ea typeface="Open Sans"/>
                <a:cs typeface="Open Sans"/>
                <a:sym typeface="Open Sans"/>
              </a:rPr>
              <a:t>automation dashboard </a:t>
            </a:r>
            <a:r>
              <a:rPr b="0" i="0" lang="en" sz="1100" u="none" cap="none" strike="noStrike">
                <a:solidFill>
                  <a:srgbClr val="545860"/>
                </a:solidFill>
                <a:latin typeface="Open Sans"/>
                <a:ea typeface="Open Sans"/>
                <a:cs typeface="Open Sans"/>
                <a:sym typeface="Open Sans"/>
              </a:rPr>
              <a:t>displays everything going </a:t>
            </a:r>
            <a:br>
              <a:rPr b="0" i="0" lang="en" sz="1800" u="none" cap="none" strike="noStrike">
                <a:latin typeface="Arial"/>
                <a:ea typeface="Arial"/>
                <a:cs typeface="Arial"/>
                <a:sym typeface="Arial"/>
              </a:rPr>
            </a:br>
            <a:r>
              <a:rPr b="0" i="0" lang="en" sz="1100" u="none" cap="none" strike="noStrike">
                <a:solidFill>
                  <a:srgbClr val="545860"/>
                </a:solidFill>
                <a:latin typeface="Open Sans"/>
                <a:ea typeface="Open Sans"/>
                <a:cs typeface="Open Sans"/>
                <a:sym typeface="Open Sans"/>
              </a:rPr>
              <a:t>on in your Ansible environment.</a:t>
            </a:r>
            <a:endParaRPr b="0" i="0" sz="1100" u="none" cap="none" strike="noStrike">
              <a:latin typeface="Arial"/>
              <a:ea typeface="Arial"/>
              <a:cs typeface="Arial"/>
              <a:sym typeface="Arial"/>
            </a:endParaRPr>
          </a:p>
        </p:txBody>
      </p:sp>
      <p:pic>
        <p:nvPicPr>
          <p:cNvPr id="1463" name="Google Shape;1463;p253"/>
          <p:cNvPicPr preferRelativeResize="0"/>
          <p:nvPr/>
        </p:nvPicPr>
        <p:blipFill rotWithShape="1">
          <a:blip r:embed="rId3">
            <a:alphaModFix/>
          </a:blip>
          <a:srcRect b="0" l="0" r="0" t="0"/>
          <a:stretch/>
        </p:blipFill>
        <p:spPr>
          <a:xfrm>
            <a:off x="3354840" y="1583280"/>
            <a:ext cx="5090400" cy="2266200"/>
          </a:xfrm>
          <a:prstGeom prst="rect">
            <a:avLst/>
          </a:prstGeom>
          <a:noFill/>
          <a:ln cap="flat" cmpd="sng" w="38150">
            <a:solidFill>
              <a:srgbClr val="EFEFEF"/>
            </a:solidFill>
            <a:prstDash val="solid"/>
            <a:round/>
            <a:headEnd len="sm" w="sm" type="none"/>
            <a:tailEnd len="sm" w="sm" type="none"/>
          </a:ln>
        </p:spPr>
      </p:pic>
      <p:sp>
        <p:nvSpPr>
          <p:cNvPr id="1464" name="Google Shape;1464;p253"/>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Ansible Tower</a:t>
            </a:r>
            <a:endParaRPr b="0" i="0" sz="2800" u="none" cap="none" strike="noStrike">
              <a:solidFill>
                <a:srgbClr val="000000"/>
              </a:solidFill>
              <a:latin typeface="Arial"/>
              <a:ea typeface="Arial"/>
              <a:cs typeface="Arial"/>
              <a:sym typeface="Arial"/>
            </a:endParaRPr>
          </a:p>
        </p:txBody>
      </p:sp>
      <p:sp>
        <p:nvSpPr>
          <p:cNvPr id="1465" name="Google Shape;1465;p253"/>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466" name="Google Shape;1466;p253"/>
          <p:cNvSpPr txBox="1"/>
          <p:nvPr/>
        </p:nvSpPr>
        <p:spPr>
          <a:xfrm>
            <a:off x="826560" y="929880"/>
            <a:ext cx="7490520" cy="328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Proxima Nova"/>
                <a:ea typeface="Proxima Nova"/>
                <a:cs typeface="Proxima Nova"/>
                <a:sym typeface="Proxima Nova"/>
              </a:rPr>
              <a:t>Job Status Update</a:t>
            </a:r>
            <a:endParaRPr b="0" i="0" sz="1400" u="none" cap="none"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pic>
        <p:nvPicPr>
          <p:cNvPr id="1472" name="Google Shape;1472;p254"/>
          <p:cNvPicPr preferRelativeResize="0"/>
          <p:nvPr/>
        </p:nvPicPr>
        <p:blipFill rotWithShape="1">
          <a:blip r:embed="rId3">
            <a:alphaModFix/>
          </a:blip>
          <a:srcRect b="0" l="0" r="0" t="0"/>
          <a:stretch/>
        </p:blipFill>
        <p:spPr>
          <a:xfrm>
            <a:off x="448560" y="1472040"/>
            <a:ext cx="4908600" cy="2148120"/>
          </a:xfrm>
          <a:prstGeom prst="rect">
            <a:avLst/>
          </a:prstGeom>
          <a:noFill/>
          <a:ln cap="flat" cmpd="sng" w="38150">
            <a:solidFill>
              <a:srgbClr val="EFEFEF"/>
            </a:solidFill>
            <a:prstDash val="solid"/>
            <a:round/>
            <a:headEnd len="sm" w="sm" type="none"/>
            <a:tailEnd len="sm" w="sm" type="none"/>
          </a:ln>
        </p:spPr>
      </p:pic>
      <p:sp>
        <p:nvSpPr>
          <p:cNvPr id="1473" name="Google Shape;1473;p254"/>
          <p:cNvSpPr/>
          <p:nvPr/>
        </p:nvSpPr>
        <p:spPr>
          <a:xfrm>
            <a:off x="5757120" y="2131200"/>
            <a:ext cx="2913120" cy="88056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n" sz="1100" u="none" cap="none" strike="noStrike">
                <a:solidFill>
                  <a:srgbClr val="545860"/>
                </a:solidFill>
                <a:latin typeface="Open Sans"/>
                <a:ea typeface="Open Sans"/>
                <a:cs typeface="Open Sans"/>
                <a:sym typeface="Open Sans"/>
              </a:rPr>
              <a:t>Securely </a:t>
            </a:r>
            <a:r>
              <a:rPr b="0" i="0" lang="en" sz="1100" u="none" cap="none" strike="noStrike">
                <a:solidFill>
                  <a:srgbClr val="545860"/>
                </a:solidFill>
                <a:latin typeface="Open Sans"/>
                <a:ea typeface="Open Sans"/>
                <a:cs typeface="Open Sans"/>
                <a:sym typeface="Open Sans"/>
              </a:rPr>
              <a:t>stores every Job that runs, and enables you to view them later, or export details through Tower’s API.</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p:txBody>
      </p:sp>
      <p:sp>
        <p:nvSpPr>
          <p:cNvPr id="1474" name="Google Shape;1474;p254"/>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Ansible Tower</a:t>
            </a:r>
            <a:endParaRPr b="0" i="0" sz="2800" u="none" cap="none" strike="noStrike">
              <a:solidFill>
                <a:srgbClr val="000000"/>
              </a:solidFill>
              <a:latin typeface="Arial"/>
              <a:ea typeface="Arial"/>
              <a:cs typeface="Arial"/>
              <a:sym typeface="Arial"/>
            </a:endParaRPr>
          </a:p>
        </p:txBody>
      </p:sp>
      <p:sp>
        <p:nvSpPr>
          <p:cNvPr id="1475" name="Google Shape;1475;p254"/>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476" name="Google Shape;1476;p254"/>
          <p:cNvSpPr txBox="1"/>
          <p:nvPr/>
        </p:nvSpPr>
        <p:spPr>
          <a:xfrm>
            <a:off x="826560" y="929880"/>
            <a:ext cx="7490520" cy="328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Proxima Nova"/>
                <a:ea typeface="Proxima Nova"/>
                <a:cs typeface="Proxima Nova"/>
                <a:sym typeface="Proxima Nova"/>
              </a:rPr>
              <a:t>Activity Stream</a:t>
            </a:r>
            <a:endParaRPr b="0" i="0" sz="1400" u="none" cap="none" strike="noStrike">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255"/>
          <p:cNvSpPr/>
          <p:nvPr/>
        </p:nvSpPr>
        <p:spPr>
          <a:xfrm>
            <a:off x="378360" y="2084400"/>
            <a:ext cx="3427920" cy="88056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0" i="0" lang="en" sz="1100" u="none" cap="none" strike="noStrike">
                <a:solidFill>
                  <a:srgbClr val="545860"/>
                </a:solidFill>
                <a:latin typeface="Open Sans"/>
                <a:ea typeface="Open Sans"/>
                <a:cs typeface="Open Sans"/>
                <a:sym typeface="Open Sans"/>
              </a:rPr>
              <a:t>Tower’s multi-Playbook workflows chains any number of Playbooks together to create a single workflow. Different Jobs can be run depending on success or failure of the prior Playbook.</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p:txBody>
      </p:sp>
      <p:pic>
        <p:nvPicPr>
          <p:cNvPr id="1483" name="Google Shape;1483;p255"/>
          <p:cNvPicPr preferRelativeResize="0"/>
          <p:nvPr/>
        </p:nvPicPr>
        <p:blipFill rotWithShape="1">
          <a:blip r:embed="rId3">
            <a:alphaModFix/>
          </a:blip>
          <a:srcRect b="14150" l="0" r="0" t="0"/>
          <a:stretch/>
        </p:blipFill>
        <p:spPr>
          <a:xfrm>
            <a:off x="4226040" y="1485000"/>
            <a:ext cx="4325400" cy="2172960"/>
          </a:xfrm>
          <a:prstGeom prst="rect">
            <a:avLst/>
          </a:prstGeom>
          <a:noFill/>
          <a:ln cap="flat" cmpd="sng" w="38150">
            <a:solidFill>
              <a:srgbClr val="EFEFEF"/>
            </a:solidFill>
            <a:prstDash val="solid"/>
            <a:round/>
            <a:headEnd len="sm" w="sm" type="none"/>
            <a:tailEnd len="sm" w="sm" type="none"/>
          </a:ln>
        </p:spPr>
      </p:pic>
      <p:sp>
        <p:nvSpPr>
          <p:cNvPr id="1484" name="Google Shape;1484;p255"/>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485" name="Google Shape;1485;p255"/>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Ansible Tower</a:t>
            </a:r>
            <a:endParaRPr b="0" i="0" sz="2800" u="none" cap="none" strike="noStrike">
              <a:solidFill>
                <a:srgbClr val="000000"/>
              </a:solidFill>
              <a:latin typeface="Arial"/>
              <a:ea typeface="Arial"/>
              <a:cs typeface="Arial"/>
              <a:sym typeface="Arial"/>
            </a:endParaRPr>
          </a:p>
        </p:txBody>
      </p:sp>
      <p:sp>
        <p:nvSpPr>
          <p:cNvPr id="1486" name="Google Shape;1486;p255"/>
          <p:cNvSpPr txBox="1"/>
          <p:nvPr/>
        </p:nvSpPr>
        <p:spPr>
          <a:xfrm>
            <a:off x="826560" y="929880"/>
            <a:ext cx="7490520" cy="328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Proxima Nova"/>
                <a:ea typeface="Proxima Nova"/>
                <a:cs typeface="Proxima Nova"/>
                <a:sym typeface="Proxima Nova"/>
              </a:rPr>
              <a:t>Multi-Playbook Workflows</a:t>
            </a:r>
            <a:endParaRPr b="0" i="0" sz="1400" u="none" cap="none"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256"/>
          <p:cNvSpPr/>
          <p:nvPr/>
        </p:nvSpPr>
        <p:spPr>
          <a:xfrm>
            <a:off x="5565600" y="1947600"/>
            <a:ext cx="3461040" cy="124812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0" i="0" lang="en" sz="1100" u="none" cap="none" strike="noStrike">
                <a:solidFill>
                  <a:srgbClr val="545860"/>
                </a:solidFill>
                <a:latin typeface="Open Sans"/>
                <a:ea typeface="Open Sans"/>
                <a:cs typeface="Open Sans"/>
                <a:sym typeface="Open Sans"/>
              </a:rPr>
              <a:t>Connect multiple Tower nodes into a Tower cluster to add redundancy and capacity to your automation platform.</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rPr b="0" i="0" lang="en" sz="1100" u="none" cap="none" strike="noStrike">
                <a:solidFill>
                  <a:srgbClr val="545860"/>
                </a:solidFill>
                <a:latin typeface="Open Sans"/>
                <a:ea typeface="Open Sans"/>
                <a:cs typeface="Open Sans"/>
                <a:sym typeface="Open Sans"/>
              </a:rPr>
              <a:t>Add reserved capacity and capacity by organization, and deploy remote execution nodes for additional local capacity.</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p:txBody>
      </p:sp>
      <p:pic>
        <p:nvPicPr>
          <p:cNvPr id="1493" name="Google Shape;1493;p256"/>
          <p:cNvPicPr preferRelativeResize="0"/>
          <p:nvPr/>
        </p:nvPicPr>
        <p:blipFill rotWithShape="1">
          <a:blip r:embed="rId3">
            <a:alphaModFix/>
          </a:blip>
          <a:srcRect b="0" l="0" r="0" t="0"/>
          <a:stretch/>
        </p:blipFill>
        <p:spPr>
          <a:xfrm>
            <a:off x="561600" y="1763280"/>
            <a:ext cx="4133880" cy="1942200"/>
          </a:xfrm>
          <a:prstGeom prst="rect">
            <a:avLst/>
          </a:prstGeom>
          <a:noFill/>
          <a:ln cap="flat" cmpd="sng" w="38150">
            <a:solidFill>
              <a:srgbClr val="EFEFEF"/>
            </a:solidFill>
            <a:prstDash val="solid"/>
            <a:round/>
            <a:headEnd len="sm" w="sm" type="none"/>
            <a:tailEnd len="sm" w="sm" type="none"/>
          </a:ln>
        </p:spPr>
      </p:pic>
      <p:sp>
        <p:nvSpPr>
          <p:cNvPr id="1494" name="Google Shape;1494;p256"/>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495" name="Google Shape;1495;p256"/>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Ansible Tower</a:t>
            </a:r>
            <a:endParaRPr b="0" i="0" sz="2800" u="none" cap="none" strike="noStrike">
              <a:solidFill>
                <a:srgbClr val="000000"/>
              </a:solidFill>
              <a:latin typeface="Arial"/>
              <a:ea typeface="Arial"/>
              <a:cs typeface="Arial"/>
              <a:sym typeface="Arial"/>
            </a:endParaRPr>
          </a:p>
        </p:txBody>
      </p:sp>
      <p:sp>
        <p:nvSpPr>
          <p:cNvPr id="1496" name="Google Shape;1496;p256"/>
          <p:cNvSpPr txBox="1"/>
          <p:nvPr/>
        </p:nvSpPr>
        <p:spPr>
          <a:xfrm>
            <a:off x="826560" y="929880"/>
            <a:ext cx="7490520" cy="328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Proxima Nova"/>
                <a:ea typeface="Proxima Nova"/>
                <a:cs typeface="Proxima Nova"/>
                <a:sym typeface="Proxima Nova"/>
              </a:rPr>
              <a:t>Scale-Out Clustering</a:t>
            </a:r>
            <a:endParaRPr b="0" i="0" sz="1400" u="none" cap="none"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7"/>
          <p:cNvSpPr/>
          <p:nvPr/>
        </p:nvSpPr>
        <p:spPr>
          <a:xfrm>
            <a:off x="349560" y="1212840"/>
            <a:ext cx="3347280" cy="271728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br>
              <a:rPr b="0" i="0" lang="en" sz="1800" u="none" cap="none" strike="noStrike">
                <a:latin typeface="Arial"/>
                <a:ea typeface="Arial"/>
                <a:cs typeface="Arial"/>
                <a:sym typeface="Arial"/>
              </a:rPr>
            </a:br>
            <a:br>
              <a:rPr b="0" i="0" lang="en" sz="1800" u="none" cap="none" strike="noStrike">
                <a:latin typeface="Arial"/>
                <a:ea typeface="Arial"/>
                <a:cs typeface="Arial"/>
                <a:sym typeface="Arial"/>
              </a:rPr>
            </a:br>
            <a:r>
              <a:rPr b="0" i="0" lang="en" sz="1100" u="none" cap="none" strike="noStrike">
                <a:solidFill>
                  <a:srgbClr val="545860"/>
                </a:solidFill>
                <a:latin typeface="Open Sans"/>
                <a:ea typeface="Open Sans"/>
                <a:cs typeface="Open Sans"/>
                <a:sym typeface="Open Sans"/>
              </a:rPr>
              <a:t>Tower’s </a:t>
            </a:r>
            <a:r>
              <a:rPr b="1" i="0" lang="en" sz="1100" u="none" cap="none" strike="noStrike">
                <a:solidFill>
                  <a:srgbClr val="545860"/>
                </a:solidFill>
                <a:latin typeface="Open Sans"/>
                <a:ea typeface="Open Sans"/>
                <a:cs typeface="Open Sans"/>
                <a:sym typeface="Open Sans"/>
              </a:rPr>
              <a:t>inventory syncing</a:t>
            </a:r>
            <a:r>
              <a:rPr b="0" i="0" lang="en" sz="1100" u="none" cap="none" strike="noStrike">
                <a:solidFill>
                  <a:srgbClr val="545860"/>
                </a:solidFill>
                <a:latin typeface="Open Sans"/>
                <a:ea typeface="Open Sans"/>
                <a:cs typeface="Open Sans"/>
                <a:sym typeface="Open Sans"/>
              </a:rPr>
              <a:t> and </a:t>
            </a:r>
            <a:r>
              <a:rPr b="1" i="0" lang="en" sz="1100" u="none" cap="none" strike="noStrike">
                <a:solidFill>
                  <a:srgbClr val="545860"/>
                </a:solidFill>
                <a:latin typeface="Open Sans"/>
                <a:ea typeface="Open Sans"/>
                <a:cs typeface="Open Sans"/>
                <a:sym typeface="Open Sans"/>
              </a:rPr>
              <a:t>provisioning callbacks </a:t>
            </a:r>
            <a:r>
              <a:rPr b="0" i="0" lang="en" sz="1100" u="none" cap="none" strike="noStrike">
                <a:solidFill>
                  <a:srgbClr val="545860"/>
                </a:solidFill>
                <a:latin typeface="Open Sans"/>
                <a:ea typeface="Open Sans"/>
                <a:cs typeface="Open Sans"/>
                <a:sym typeface="Open Sans"/>
              </a:rPr>
              <a:t>allow nodes to request configuration on demand, enabling autoscaling.</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rPr b="0" i="0" lang="en" sz="1100" u="none" cap="none" strike="noStrike">
                <a:solidFill>
                  <a:srgbClr val="545860"/>
                </a:solidFill>
                <a:latin typeface="Open Sans"/>
                <a:ea typeface="Open Sans"/>
                <a:cs typeface="Open Sans"/>
                <a:sym typeface="Open Sans"/>
              </a:rPr>
              <a:t>Smart Inventories allow you to organize and automate hosts across all your providers based on a powerful host fact query engine.</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rPr b="0" i="0" lang="en" sz="1100" u="none" cap="none" strike="noStrike">
                <a:solidFill>
                  <a:srgbClr val="545860"/>
                </a:solidFill>
                <a:latin typeface="Open Sans"/>
                <a:ea typeface="Open Sans"/>
                <a:cs typeface="Open Sans"/>
                <a:sym typeface="Open Sans"/>
              </a:rPr>
              <a:t>See alerts from Red Hat Insights directly from Tower, and use Insights-provided Playbook Remediation to fix issues in your infrastructure.</a:t>
            </a:r>
            <a:endParaRPr b="0" i="0" sz="1100" u="none" cap="none" strike="noStrike">
              <a:latin typeface="Arial"/>
              <a:ea typeface="Arial"/>
              <a:cs typeface="Arial"/>
              <a:sym typeface="Arial"/>
            </a:endParaRPr>
          </a:p>
        </p:txBody>
      </p:sp>
      <p:pic>
        <p:nvPicPr>
          <p:cNvPr id="1503" name="Google Shape;1503;p257"/>
          <p:cNvPicPr preferRelativeResize="0"/>
          <p:nvPr/>
        </p:nvPicPr>
        <p:blipFill rotWithShape="1">
          <a:blip r:embed="rId3">
            <a:alphaModFix/>
          </a:blip>
          <a:srcRect b="0" l="0" r="0" t="0"/>
          <a:stretch/>
        </p:blipFill>
        <p:spPr>
          <a:xfrm>
            <a:off x="3989880" y="1160280"/>
            <a:ext cx="4498920" cy="2822400"/>
          </a:xfrm>
          <a:prstGeom prst="rect">
            <a:avLst/>
          </a:prstGeom>
          <a:noFill/>
          <a:ln cap="flat" cmpd="sng" w="38150">
            <a:solidFill>
              <a:srgbClr val="EFEFEF"/>
            </a:solidFill>
            <a:prstDash val="solid"/>
            <a:round/>
            <a:headEnd len="sm" w="sm" type="none"/>
            <a:tailEnd len="sm" w="sm" type="none"/>
          </a:ln>
        </p:spPr>
      </p:pic>
      <p:sp>
        <p:nvSpPr>
          <p:cNvPr id="1504" name="Google Shape;1504;p257"/>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505" name="Google Shape;1505;p257"/>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Ansible Tower</a:t>
            </a:r>
            <a:endParaRPr b="0" i="0" sz="2800" u="none" cap="none" strike="noStrike">
              <a:solidFill>
                <a:srgbClr val="000000"/>
              </a:solidFill>
              <a:latin typeface="Arial"/>
              <a:ea typeface="Arial"/>
              <a:cs typeface="Arial"/>
              <a:sym typeface="Arial"/>
            </a:endParaRPr>
          </a:p>
        </p:txBody>
      </p:sp>
      <p:sp>
        <p:nvSpPr>
          <p:cNvPr id="1506" name="Google Shape;1506;p257"/>
          <p:cNvSpPr txBox="1"/>
          <p:nvPr/>
        </p:nvSpPr>
        <p:spPr>
          <a:xfrm>
            <a:off x="826560" y="929880"/>
            <a:ext cx="7490520" cy="328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Proxima Nova"/>
                <a:ea typeface="Proxima Nova"/>
                <a:cs typeface="Proxima Nova"/>
                <a:sym typeface="Proxima Nova"/>
              </a:rPr>
              <a:t>Manage and Track Your Inventory</a:t>
            </a:r>
            <a:endParaRPr b="0" i="0" sz="1400" u="none" cap="none" strike="noStrike">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pic>
        <p:nvPicPr>
          <p:cNvPr id="1512" name="Google Shape;1512;p258"/>
          <p:cNvPicPr preferRelativeResize="0"/>
          <p:nvPr/>
        </p:nvPicPr>
        <p:blipFill rotWithShape="1">
          <a:blip r:embed="rId3">
            <a:alphaModFix/>
          </a:blip>
          <a:srcRect b="0" l="0" r="0" t="0"/>
          <a:stretch/>
        </p:blipFill>
        <p:spPr>
          <a:xfrm>
            <a:off x="410400" y="1539000"/>
            <a:ext cx="4489920" cy="2827080"/>
          </a:xfrm>
          <a:prstGeom prst="rect">
            <a:avLst/>
          </a:prstGeom>
          <a:noFill/>
          <a:ln cap="flat" cmpd="sng" w="38150">
            <a:solidFill>
              <a:srgbClr val="EFEFEF"/>
            </a:solidFill>
            <a:prstDash val="solid"/>
            <a:round/>
            <a:headEnd len="sm" w="sm" type="none"/>
            <a:tailEnd len="sm" w="sm" type="none"/>
          </a:ln>
        </p:spPr>
      </p:pic>
      <p:sp>
        <p:nvSpPr>
          <p:cNvPr id="1513" name="Google Shape;1513;p258"/>
          <p:cNvSpPr/>
          <p:nvPr/>
        </p:nvSpPr>
        <p:spPr>
          <a:xfrm>
            <a:off x="5246280" y="2436120"/>
            <a:ext cx="3461040" cy="88056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0" i="0" lang="en" sz="1100" u="none" cap="none" strike="noStrike">
                <a:solidFill>
                  <a:srgbClr val="545860"/>
                </a:solidFill>
                <a:latin typeface="Open Sans"/>
                <a:ea typeface="Open Sans"/>
                <a:cs typeface="Open Sans"/>
                <a:sym typeface="Open Sans"/>
              </a:rPr>
              <a:t>Enables you to schedule any Job now, </a:t>
            </a:r>
            <a:br>
              <a:rPr b="0" i="0" lang="en" sz="1800" u="none" cap="none" strike="noStrike">
                <a:latin typeface="Arial"/>
                <a:ea typeface="Arial"/>
                <a:cs typeface="Arial"/>
                <a:sym typeface="Arial"/>
              </a:rPr>
            </a:br>
            <a:r>
              <a:rPr b="0" i="0" lang="en" sz="1100" u="none" cap="none" strike="noStrike">
                <a:solidFill>
                  <a:srgbClr val="545860"/>
                </a:solidFill>
                <a:latin typeface="Open Sans"/>
                <a:ea typeface="Open Sans"/>
                <a:cs typeface="Open Sans"/>
                <a:sym typeface="Open Sans"/>
              </a:rPr>
              <a:t>later, or forever.</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p:txBody>
      </p:sp>
      <p:sp>
        <p:nvSpPr>
          <p:cNvPr id="1514" name="Google Shape;1514;p258"/>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515" name="Google Shape;1515;p258"/>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Ansible Tower</a:t>
            </a:r>
            <a:endParaRPr b="0" i="0" sz="2800" u="none" cap="none" strike="noStrike">
              <a:solidFill>
                <a:srgbClr val="000000"/>
              </a:solidFill>
              <a:latin typeface="Arial"/>
              <a:ea typeface="Arial"/>
              <a:cs typeface="Arial"/>
              <a:sym typeface="Arial"/>
            </a:endParaRPr>
          </a:p>
        </p:txBody>
      </p:sp>
      <p:sp>
        <p:nvSpPr>
          <p:cNvPr id="1516" name="Google Shape;1516;p258"/>
          <p:cNvSpPr txBox="1"/>
          <p:nvPr/>
        </p:nvSpPr>
        <p:spPr>
          <a:xfrm>
            <a:off x="826560" y="929880"/>
            <a:ext cx="7490520" cy="328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Proxima Nova"/>
                <a:ea typeface="Proxima Nova"/>
                <a:cs typeface="Proxima Nova"/>
                <a:sym typeface="Proxima Nova"/>
              </a:rPr>
              <a:t>Schedule Jobs</a:t>
            </a:r>
            <a:endParaRPr b="0" i="0" sz="1400" u="none" cap="none"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9"/>
          <p:cNvSpPr/>
          <p:nvPr/>
        </p:nvSpPr>
        <p:spPr>
          <a:xfrm>
            <a:off x="384480" y="2131200"/>
            <a:ext cx="3049560" cy="88056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0" i="0" lang="en" sz="1100" u="none" cap="none" strike="noStrike">
                <a:solidFill>
                  <a:srgbClr val="545860"/>
                </a:solidFill>
                <a:latin typeface="Open Sans"/>
                <a:ea typeface="Open Sans"/>
                <a:cs typeface="Open Sans"/>
                <a:sym typeface="Open Sans"/>
              </a:rPr>
              <a:t>Stay informed of your automation status </a:t>
            </a:r>
            <a:br>
              <a:rPr b="0" i="0" lang="en" sz="1800" u="none" cap="none" strike="noStrike">
                <a:latin typeface="Arial"/>
                <a:ea typeface="Arial"/>
                <a:cs typeface="Arial"/>
                <a:sym typeface="Arial"/>
              </a:rPr>
            </a:br>
            <a:r>
              <a:rPr b="0" i="0" lang="en" sz="1100" u="none" cap="none" strike="noStrike">
                <a:solidFill>
                  <a:srgbClr val="545860"/>
                </a:solidFill>
                <a:latin typeface="Open Sans"/>
                <a:ea typeface="Open Sans"/>
                <a:cs typeface="Open Sans"/>
                <a:sym typeface="Open Sans"/>
              </a:rPr>
              <a:t>via </a:t>
            </a:r>
            <a:r>
              <a:rPr b="1" i="0" lang="en" sz="1100" u="none" cap="none" strike="noStrike">
                <a:solidFill>
                  <a:srgbClr val="545860"/>
                </a:solidFill>
                <a:latin typeface="Open Sans"/>
                <a:ea typeface="Open Sans"/>
                <a:cs typeface="Open Sans"/>
                <a:sym typeface="Open Sans"/>
              </a:rPr>
              <a:t>integrated notifications</a:t>
            </a:r>
            <a:r>
              <a:rPr b="0" i="0" lang="en" sz="1100" u="none" cap="none" strike="noStrike">
                <a:solidFill>
                  <a:srgbClr val="545860"/>
                </a:solidFill>
                <a:latin typeface="Open Sans"/>
                <a:ea typeface="Open Sans"/>
                <a:cs typeface="Open Sans"/>
                <a:sym typeface="Open Sans"/>
              </a:rPr>
              <a:t>. Connect Slack, Hipchat, SMS, email and more.</a:t>
            </a:r>
            <a:endParaRPr b="0" i="0" sz="1100" u="none" cap="none" strike="noStrike">
              <a:latin typeface="Arial"/>
              <a:ea typeface="Arial"/>
              <a:cs typeface="Arial"/>
              <a:sym typeface="Arial"/>
            </a:endParaRPr>
          </a:p>
        </p:txBody>
      </p:sp>
      <p:pic>
        <p:nvPicPr>
          <p:cNvPr id="1523" name="Google Shape;1523;p259"/>
          <p:cNvPicPr preferRelativeResize="0"/>
          <p:nvPr/>
        </p:nvPicPr>
        <p:blipFill rotWithShape="1">
          <a:blip r:embed="rId3">
            <a:alphaModFix/>
          </a:blip>
          <a:srcRect b="0" l="0" r="1671" t="2497"/>
          <a:stretch/>
        </p:blipFill>
        <p:spPr>
          <a:xfrm>
            <a:off x="4092840" y="1642320"/>
            <a:ext cx="4395960" cy="2400840"/>
          </a:xfrm>
          <a:prstGeom prst="rect">
            <a:avLst/>
          </a:prstGeom>
          <a:noFill/>
          <a:ln cap="flat" cmpd="sng" w="38150">
            <a:solidFill>
              <a:srgbClr val="F3F3F3"/>
            </a:solidFill>
            <a:prstDash val="solid"/>
            <a:round/>
            <a:headEnd len="sm" w="sm" type="none"/>
            <a:tailEnd len="sm" w="sm" type="none"/>
          </a:ln>
        </p:spPr>
      </p:pic>
      <p:sp>
        <p:nvSpPr>
          <p:cNvPr id="1524" name="Google Shape;1524;p259"/>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525" name="Google Shape;1525;p259"/>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Ansible Tower</a:t>
            </a:r>
            <a:endParaRPr b="0" i="0" sz="2800" u="none" cap="none" strike="noStrike">
              <a:solidFill>
                <a:srgbClr val="000000"/>
              </a:solidFill>
              <a:latin typeface="Arial"/>
              <a:ea typeface="Arial"/>
              <a:cs typeface="Arial"/>
              <a:sym typeface="Arial"/>
            </a:endParaRPr>
          </a:p>
        </p:txBody>
      </p:sp>
      <p:sp>
        <p:nvSpPr>
          <p:cNvPr id="1526" name="Google Shape;1526;p259"/>
          <p:cNvSpPr txBox="1"/>
          <p:nvPr/>
        </p:nvSpPr>
        <p:spPr>
          <a:xfrm>
            <a:off x="826560" y="929880"/>
            <a:ext cx="7490520" cy="328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Proxima Nova"/>
                <a:ea typeface="Proxima Nova"/>
                <a:cs typeface="Proxima Nova"/>
                <a:sym typeface="Proxima Nova"/>
              </a:rPr>
              <a:t>Integrated Notifications</a:t>
            </a:r>
            <a:endParaRPr b="0" i="0" sz="1400" u="none" cap="none"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pic>
        <p:nvPicPr>
          <p:cNvPr id="1532" name="Google Shape;1532;p260"/>
          <p:cNvPicPr preferRelativeResize="0"/>
          <p:nvPr/>
        </p:nvPicPr>
        <p:blipFill rotWithShape="1">
          <a:blip r:embed="rId3">
            <a:alphaModFix/>
          </a:blip>
          <a:srcRect b="0" l="0" r="0" t="0"/>
          <a:stretch/>
        </p:blipFill>
        <p:spPr>
          <a:xfrm>
            <a:off x="572760" y="1422360"/>
            <a:ext cx="4473360" cy="2298240"/>
          </a:xfrm>
          <a:prstGeom prst="rect">
            <a:avLst/>
          </a:prstGeom>
          <a:noFill/>
          <a:ln cap="flat" cmpd="sng" w="38150">
            <a:solidFill>
              <a:srgbClr val="EFEFEF"/>
            </a:solidFill>
            <a:prstDash val="solid"/>
            <a:round/>
            <a:headEnd len="sm" w="sm" type="none"/>
            <a:tailEnd len="sm" w="sm" type="none"/>
          </a:ln>
        </p:spPr>
      </p:pic>
      <p:sp>
        <p:nvSpPr>
          <p:cNvPr id="1533" name="Google Shape;1533;p260"/>
          <p:cNvSpPr/>
          <p:nvPr/>
        </p:nvSpPr>
        <p:spPr>
          <a:xfrm>
            <a:off x="5393160" y="1904400"/>
            <a:ext cx="3431520" cy="133416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0" i="0" lang="en" sz="1100" u="none" cap="none" strike="noStrike">
                <a:solidFill>
                  <a:srgbClr val="545860"/>
                </a:solidFill>
                <a:latin typeface="Open Sans"/>
                <a:ea typeface="Open Sans"/>
                <a:cs typeface="Open Sans"/>
                <a:sym typeface="Open Sans"/>
              </a:rPr>
              <a:t>Tower lets you launch Playbooks with just a </a:t>
            </a:r>
            <a:br>
              <a:rPr b="0" i="0" lang="en" sz="1800" u="none" cap="none" strike="noStrike">
                <a:latin typeface="Arial"/>
                <a:ea typeface="Arial"/>
                <a:cs typeface="Arial"/>
                <a:sym typeface="Arial"/>
              </a:rPr>
            </a:br>
            <a:r>
              <a:rPr b="0" i="0" lang="en" sz="1100" u="none" cap="none" strike="noStrike">
                <a:solidFill>
                  <a:srgbClr val="545860"/>
                </a:solidFill>
                <a:latin typeface="Open Sans"/>
                <a:ea typeface="Open Sans"/>
                <a:cs typeface="Open Sans"/>
                <a:sym typeface="Open Sans"/>
              </a:rPr>
              <a:t>single click. It can prompt you for variables, </a:t>
            </a:r>
            <a:br>
              <a:rPr b="0" i="0" lang="en" sz="1800" u="none" cap="none" strike="noStrike">
                <a:latin typeface="Arial"/>
                <a:ea typeface="Arial"/>
                <a:cs typeface="Arial"/>
                <a:sym typeface="Arial"/>
              </a:rPr>
            </a:br>
            <a:r>
              <a:rPr b="0" i="0" lang="en" sz="1100" u="none" cap="none" strike="noStrike">
                <a:solidFill>
                  <a:srgbClr val="545860"/>
                </a:solidFill>
                <a:latin typeface="Open Sans"/>
                <a:ea typeface="Open Sans"/>
                <a:cs typeface="Open Sans"/>
                <a:sym typeface="Open Sans"/>
              </a:rPr>
              <a:t>let you choose from available secure credentials </a:t>
            </a:r>
            <a:br>
              <a:rPr b="0" i="0" lang="en" sz="1800" u="none" cap="none" strike="noStrike">
                <a:latin typeface="Arial"/>
                <a:ea typeface="Arial"/>
                <a:cs typeface="Arial"/>
                <a:sym typeface="Arial"/>
              </a:rPr>
            </a:br>
            <a:r>
              <a:rPr b="0" i="0" lang="en" sz="1100" u="none" cap="none" strike="noStrike">
                <a:solidFill>
                  <a:srgbClr val="545860"/>
                </a:solidFill>
                <a:latin typeface="Open Sans"/>
                <a:ea typeface="Open Sans"/>
                <a:cs typeface="Open Sans"/>
                <a:sym typeface="Open Sans"/>
              </a:rPr>
              <a:t>and monitor the resulting deployments.</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p:txBody>
      </p:sp>
      <p:sp>
        <p:nvSpPr>
          <p:cNvPr id="1534" name="Google Shape;1534;p260"/>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535" name="Google Shape;1535;p260"/>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Ansible Tower</a:t>
            </a:r>
            <a:endParaRPr b="0" i="0" sz="2800" u="none" cap="none" strike="noStrike">
              <a:solidFill>
                <a:srgbClr val="000000"/>
              </a:solidFill>
              <a:latin typeface="Arial"/>
              <a:ea typeface="Arial"/>
              <a:cs typeface="Arial"/>
              <a:sym typeface="Arial"/>
            </a:endParaRPr>
          </a:p>
        </p:txBody>
      </p:sp>
      <p:sp>
        <p:nvSpPr>
          <p:cNvPr id="1536" name="Google Shape;1536;p260"/>
          <p:cNvSpPr txBox="1"/>
          <p:nvPr/>
        </p:nvSpPr>
        <p:spPr>
          <a:xfrm>
            <a:off x="826560" y="929880"/>
            <a:ext cx="7490520" cy="328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Proxima Nova"/>
                <a:ea typeface="Proxima Nova"/>
                <a:cs typeface="Proxima Nova"/>
                <a:sym typeface="Proxima Nova"/>
              </a:rPr>
              <a:t>Self-Service IT</a:t>
            </a:r>
            <a:endParaRPr b="0" i="0" sz="14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225"/>
          <p:cNvSpPr txBox="1"/>
          <p:nvPr/>
        </p:nvSpPr>
        <p:spPr>
          <a:xfrm>
            <a:off x="597960" y="251640"/>
            <a:ext cx="7815900" cy="414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0" i="0" lang="en" sz="3200" u="none" cap="none" strike="noStrike">
                <a:solidFill>
                  <a:srgbClr val="EE0000"/>
                </a:solidFill>
                <a:latin typeface="Red Hat Display"/>
                <a:ea typeface="Red Hat Display"/>
                <a:cs typeface="Red Hat Display"/>
                <a:sym typeface="Red Hat Display"/>
              </a:rPr>
              <a:t>Automated Security &amp; HIPAA Compliance</a:t>
            </a:r>
            <a:endParaRPr b="0" i="0" sz="3200" u="none" cap="none" strike="noStrike">
              <a:solidFill>
                <a:srgbClr val="000000"/>
              </a:solidFill>
              <a:latin typeface="Arial"/>
              <a:ea typeface="Arial"/>
              <a:cs typeface="Arial"/>
              <a:sym typeface="Arial"/>
            </a:endParaRPr>
          </a:p>
        </p:txBody>
      </p:sp>
      <p:sp>
        <p:nvSpPr>
          <p:cNvPr id="934" name="Google Shape;934;p225"/>
          <p:cNvSpPr txBox="1"/>
          <p:nvPr/>
        </p:nvSpPr>
        <p:spPr>
          <a:xfrm>
            <a:off x="384480" y="6186240"/>
            <a:ext cx="126600" cy="1266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fld id="{00000000-1234-1234-1234-123412341234}" type="slidenum">
              <a:rPr b="0" i="0" lang="en" sz="600" u="none" cap="none" strike="noStrike">
                <a:solidFill>
                  <a:srgbClr val="000000"/>
                </a:solidFill>
                <a:latin typeface="Red Hat Text Medium"/>
                <a:ea typeface="Red Hat Text Medium"/>
                <a:cs typeface="Red Hat Text Medium"/>
                <a:sym typeface="Red Hat Text Medium"/>
              </a:rPr>
              <a:t>‹#›</a:t>
            </a:fld>
            <a:endParaRPr b="0" i="0" sz="600" u="none" cap="none" strike="noStrike">
              <a:latin typeface="Times New Roman"/>
              <a:ea typeface="Times New Roman"/>
              <a:cs typeface="Times New Roman"/>
              <a:sym typeface="Times New Roman"/>
            </a:endParaRPr>
          </a:p>
        </p:txBody>
      </p:sp>
      <p:sp>
        <p:nvSpPr>
          <p:cNvPr id="935" name="Google Shape;935;p225"/>
          <p:cNvSpPr/>
          <p:nvPr/>
        </p:nvSpPr>
        <p:spPr>
          <a:xfrm>
            <a:off x="377280" y="1140120"/>
            <a:ext cx="3184200" cy="3396000"/>
          </a:xfrm>
          <a:prstGeom prst="rect">
            <a:avLst/>
          </a:prstGeom>
          <a:noFill/>
          <a:ln>
            <a:noFill/>
          </a:ln>
        </p:spPr>
        <p:txBody>
          <a:bodyPr anchorCtr="0" anchor="t" bIns="91425" lIns="91425" spcFirstLastPara="1" rIns="91425" wrap="square" tIns="91425">
            <a:noAutofit/>
          </a:bodyPr>
          <a:lstStyle/>
          <a:p>
            <a:pPr indent="-253800" lvl="0" marL="29196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Industry standards based compliance - </a:t>
            </a:r>
            <a:br>
              <a:rPr b="0" i="0" lang="en" sz="1800" u="none" cap="none" strike="noStrike">
                <a:latin typeface="Arial"/>
                <a:ea typeface="Arial"/>
                <a:cs typeface="Arial"/>
                <a:sym typeface="Arial"/>
              </a:rPr>
            </a:br>
            <a:r>
              <a:rPr b="0" i="0" lang="en" sz="1000" u="none" cap="none" strike="noStrike">
                <a:solidFill>
                  <a:srgbClr val="000000"/>
                </a:solidFill>
                <a:latin typeface="Arial"/>
                <a:ea typeface="Arial"/>
                <a:cs typeface="Arial"/>
                <a:sym typeface="Arial"/>
              </a:rPr>
              <a:t>OpenSCAP, NIST, and HIPAA</a:t>
            </a:r>
            <a:endParaRPr b="0" i="0" sz="1000" u="none" cap="none" strike="noStrike">
              <a:latin typeface="Arial"/>
              <a:ea typeface="Arial"/>
              <a:cs typeface="Arial"/>
              <a:sym typeface="Arial"/>
            </a:endParaRPr>
          </a:p>
          <a:p>
            <a:pPr indent="-253800" lvl="0" marL="291960" marR="0" rtl="0" algn="l">
              <a:lnSpc>
                <a:spcPct val="115000"/>
              </a:lnSpc>
              <a:spcBef>
                <a:spcPts val="601"/>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Continuous scanning and remediation to remain in compliance with regulation; prevent cyber threats </a:t>
            </a:r>
            <a:endParaRPr b="0" i="0" sz="1000" u="none" cap="none" strike="noStrike">
              <a:latin typeface="Arial"/>
              <a:ea typeface="Arial"/>
              <a:cs typeface="Arial"/>
              <a:sym typeface="Arial"/>
            </a:endParaRPr>
          </a:p>
          <a:p>
            <a:pPr indent="-253800" lvl="0" marL="291960" marR="0" rtl="0" algn="l">
              <a:lnSpc>
                <a:spcPct val="115000"/>
              </a:lnSpc>
              <a:spcBef>
                <a:spcPts val="601"/>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Real time configuration and drift management</a:t>
            </a:r>
            <a:endParaRPr b="0" i="0" sz="1000" u="none" cap="none" strike="noStrike">
              <a:latin typeface="Arial"/>
              <a:ea typeface="Arial"/>
              <a:cs typeface="Arial"/>
              <a:sym typeface="Arial"/>
            </a:endParaRPr>
          </a:p>
          <a:p>
            <a:pPr indent="-253800" lvl="0" marL="291960" marR="0" rtl="0" algn="l">
              <a:lnSpc>
                <a:spcPct val="115000"/>
              </a:lnSpc>
              <a:spcBef>
                <a:spcPts val="601"/>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Simplify and speed up response to audits</a:t>
            </a:r>
            <a:endParaRPr b="0" i="0" sz="1000" u="none" cap="none" strike="noStrike">
              <a:latin typeface="Arial"/>
              <a:ea typeface="Arial"/>
              <a:cs typeface="Arial"/>
              <a:sym typeface="Arial"/>
            </a:endParaRPr>
          </a:p>
          <a:p>
            <a:pPr indent="0" lvl="0" marL="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0" lvl="0" marL="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0" lvl="0" marL="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p:txBody>
      </p:sp>
      <p:sp>
        <p:nvSpPr>
          <p:cNvPr id="936" name="Google Shape;936;p225"/>
          <p:cNvSpPr/>
          <p:nvPr/>
        </p:nvSpPr>
        <p:spPr>
          <a:xfrm>
            <a:off x="299150" y="3231000"/>
            <a:ext cx="4106400" cy="1503600"/>
          </a:xfrm>
          <a:prstGeom prst="rect">
            <a:avLst/>
          </a:prstGeom>
          <a:noFill/>
          <a:ln>
            <a:noFill/>
          </a:ln>
        </p:spPr>
        <p:txBody>
          <a:bodyPr anchorCtr="0" anchor="t" bIns="91425" lIns="91425" spcFirstLastPara="1" rIns="91425" wrap="square" tIns="91425">
            <a:noAutofit/>
          </a:bodyPr>
          <a:lstStyle/>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Consistent and verifiable enforcement policies</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Compliance awareness and transparency</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Reduced probability of human error and analysis time</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Compliance</a:t>
            </a:r>
            <a:r>
              <a:rPr lang="en" sz="1000"/>
              <a:t>-</a:t>
            </a:r>
            <a:r>
              <a:rPr b="0" i="0" lang="en" sz="1000" u="none" cap="none" strike="noStrike">
                <a:solidFill>
                  <a:srgbClr val="000000"/>
                </a:solidFill>
                <a:latin typeface="Arial"/>
                <a:ea typeface="Arial"/>
                <a:cs typeface="Arial"/>
                <a:sym typeface="Arial"/>
              </a:rPr>
              <a:t>as</a:t>
            </a:r>
            <a:r>
              <a:rPr lang="en" sz="1000"/>
              <a:t>-</a:t>
            </a:r>
            <a:r>
              <a:rPr b="0" i="0" lang="en" sz="1000" u="none" cap="none" strike="noStrike">
                <a:solidFill>
                  <a:srgbClr val="000000"/>
                </a:solidFill>
                <a:latin typeface="Arial"/>
                <a:ea typeface="Arial"/>
                <a:cs typeface="Arial"/>
                <a:sym typeface="Arial"/>
              </a:rPr>
              <a:t>code </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Simplified reporting</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Automation</a:t>
            </a:r>
            <a:endParaRPr b="0" i="0" sz="1000" u="none" cap="none" strike="noStrike">
              <a:latin typeface="Arial"/>
              <a:ea typeface="Arial"/>
              <a:cs typeface="Arial"/>
              <a:sym typeface="Arial"/>
            </a:endParaRPr>
          </a:p>
          <a:p>
            <a:pPr indent="12599" lvl="0" marL="165239"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p:txBody>
      </p:sp>
      <p:sp>
        <p:nvSpPr>
          <p:cNvPr id="937" name="Google Shape;937;p225"/>
          <p:cNvSpPr/>
          <p:nvPr/>
        </p:nvSpPr>
        <p:spPr>
          <a:xfrm>
            <a:off x="377280" y="785160"/>
            <a:ext cx="3761700" cy="39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Red Hat Display"/>
                <a:ea typeface="Red Hat Display"/>
                <a:cs typeface="Red Hat Display"/>
                <a:sym typeface="Red Hat Display"/>
              </a:rPr>
              <a:t>Business Drivers</a:t>
            </a:r>
            <a:endParaRPr b="0" i="0" sz="1400" u="none" cap="none" strike="noStrike">
              <a:latin typeface="Arial"/>
              <a:ea typeface="Arial"/>
              <a:cs typeface="Arial"/>
              <a:sym typeface="Arial"/>
            </a:endParaRPr>
          </a:p>
        </p:txBody>
      </p:sp>
      <p:sp>
        <p:nvSpPr>
          <p:cNvPr id="938" name="Google Shape;938;p225"/>
          <p:cNvSpPr/>
          <p:nvPr/>
        </p:nvSpPr>
        <p:spPr>
          <a:xfrm>
            <a:off x="410760" y="2968920"/>
            <a:ext cx="3761700" cy="39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Red Hat Display"/>
                <a:ea typeface="Red Hat Display"/>
                <a:cs typeface="Red Hat Display"/>
                <a:sym typeface="Red Hat Display"/>
              </a:rPr>
              <a:t>Technical Requirements</a:t>
            </a:r>
            <a:endParaRPr b="0" i="0" sz="1400" u="none" cap="none" strike="noStrike">
              <a:latin typeface="Arial"/>
              <a:ea typeface="Arial"/>
              <a:cs typeface="Arial"/>
              <a:sym typeface="Arial"/>
            </a:endParaRPr>
          </a:p>
        </p:txBody>
      </p:sp>
      <p:sp>
        <p:nvSpPr>
          <p:cNvPr id="939" name="Google Shape;939;p225"/>
          <p:cNvSpPr txBox="1"/>
          <p:nvPr/>
        </p:nvSpPr>
        <p:spPr>
          <a:xfrm>
            <a:off x="5386320" y="2364480"/>
            <a:ext cx="2337600" cy="539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000000"/>
                </a:solidFill>
                <a:latin typeface="Red Hat Display"/>
                <a:ea typeface="Red Hat Display"/>
                <a:cs typeface="Red Hat Display"/>
                <a:sym typeface="Red Hat Display"/>
              </a:rPr>
              <a:t>AUTOMATED SECURITY &amp; HIPAA COMPLIANCE </a:t>
            </a:r>
            <a:endParaRPr b="0" i="0" sz="1000" u="none" cap="none" strike="noStrike">
              <a:solidFill>
                <a:srgbClr val="000000"/>
              </a:solidFill>
              <a:latin typeface="Arial"/>
              <a:ea typeface="Arial"/>
              <a:cs typeface="Arial"/>
              <a:sym typeface="Arial"/>
            </a:endParaRPr>
          </a:p>
        </p:txBody>
      </p:sp>
      <p:sp>
        <p:nvSpPr>
          <p:cNvPr id="940" name="Google Shape;940;p225"/>
          <p:cNvSpPr/>
          <p:nvPr/>
        </p:nvSpPr>
        <p:spPr>
          <a:xfrm>
            <a:off x="5871960" y="1008720"/>
            <a:ext cx="1366200" cy="13554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 Shape;1229;p98" id="941" name="Google Shape;941;p225"/>
          <p:cNvPicPr preferRelativeResize="0"/>
          <p:nvPr/>
        </p:nvPicPr>
        <p:blipFill rotWithShape="1">
          <a:blip r:embed="rId3">
            <a:alphaModFix/>
          </a:blip>
          <a:srcRect b="0" l="0" r="0" t="0"/>
          <a:stretch/>
        </p:blipFill>
        <p:spPr>
          <a:xfrm>
            <a:off x="6173640" y="1311480"/>
            <a:ext cx="756000" cy="749880"/>
          </a:xfrm>
          <a:prstGeom prst="rect">
            <a:avLst/>
          </a:prstGeom>
          <a:noFill/>
          <a:ln>
            <a:noFill/>
          </a:ln>
        </p:spPr>
      </p:pic>
      <p:sp>
        <p:nvSpPr>
          <p:cNvPr id="942" name="Google Shape;942;p225"/>
          <p:cNvSpPr/>
          <p:nvPr/>
        </p:nvSpPr>
        <p:spPr>
          <a:xfrm>
            <a:off x="5505840" y="3130200"/>
            <a:ext cx="2091900" cy="974100"/>
          </a:xfrm>
          <a:prstGeom prst="rect">
            <a:avLst/>
          </a:prstGeom>
          <a:noFill/>
          <a:ln>
            <a:noFill/>
          </a:ln>
        </p:spPr>
        <p:txBody>
          <a:bodyPr anchorCtr="0" anchor="t" bIns="68400" lIns="68400" spcFirstLastPara="1" rIns="68400" wrap="square" tIns="684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Red Hat Text"/>
                <a:ea typeface="Red Hat Text"/>
                <a:cs typeface="Red Hat Text"/>
                <a:sym typeface="Red Hat Text"/>
              </a:rPr>
              <a:t>Red Hat Technology:</a:t>
            </a:r>
            <a:endParaRPr b="0" i="0" sz="1100" u="none" cap="none" strike="noStrike">
              <a:latin typeface="Arial"/>
              <a:ea typeface="Arial"/>
              <a:cs typeface="Arial"/>
              <a:sym typeface="Arial"/>
            </a:endParaRPr>
          </a:p>
          <a:p>
            <a:pPr indent="-234720" lvl="0" marL="343080" marR="0" rtl="0" algn="l">
              <a:lnSpc>
                <a:spcPct val="100000"/>
              </a:lnSpc>
              <a:spcBef>
                <a:spcPts val="0"/>
              </a:spcBef>
              <a:spcAft>
                <a:spcPts val="0"/>
              </a:spcAft>
              <a:buClr>
                <a:srgbClr val="000000"/>
              </a:buClr>
              <a:buSzPts val="1100"/>
              <a:buFont typeface="Red Hat Text"/>
              <a:buChar char="●"/>
            </a:pPr>
            <a:r>
              <a:rPr b="0" i="0" lang="en" sz="1100" u="none" cap="none" strike="noStrike">
                <a:solidFill>
                  <a:srgbClr val="000000"/>
                </a:solidFill>
                <a:latin typeface="Red Hat Text"/>
                <a:ea typeface="Red Hat Text"/>
                <a:cs typeface="Red Hat Text"/>
                <a:sym typeface="Red Hat Text"/>
              </a:rPr>
              <a:t>RHEL</a:t>
            </a:r>
            <a:endParaRPr b="0" i="0" sz="1100" u="none" cap="none" strike="noStrike">
              <a:latin typeface="Arial"/>
              <a:ea typeface="Arial"/>
              <a:cs typeface="Arial"/>
              <a:sym typeface="Arial"/>
            </a:endParaRPr>
          </a:p>
          <a:p>
            <a:pPr indent="-234720" lvl="0" marL="343080" marR="0" rtl="0" algn="l">
              <a:lnSpc>
                <a:spcPct val="100000"/>
              </a:lnSpc>
              <a:spcBef>
                <a:spcPts val="0"/>
              </a:spcBef>
              <a:spcAft>
                <a:spcPts val="0"/>
              </a:spcAft>
              <a:buClr>
                <a:srgbClr val="000000"/>
              </a:buClr>
              <a:buSzPts val="1100"/>
              <a:buFont typeface="Red Hat Text"/>
              <a:buChar char="●"/>
            </a:pPr>
            <a:r>
              <a:rPr b="0" i="0" lang="en" sz="1100" u="none" cap="none" strike="noStrike">
                <a:solidFill>
                  <a:srgbClr val="000000"/>
                </a:solidFill>
                <a:latin typeface="Red Hat Text"/>
                <a:ea typeface="Red Hat Text"/>
                <a:cs typeface="Red Hat Text"/>
                <a:sym typeface="Red Hat Text"/>
              </a:rPr>
              <a:t>Satellite</a:t>
            </a:r>
            <a:endParaRPr b="0" i="0" sz="1100" u="none" cap="none" strike="noStrike">
              <a:latin typeface="Arial"/>
              <a:ea typeface="Arial"/>
              <a:cs typeface="Arial"/>
              <a:sym typeface="Arial"/>
            </a:endParaRPr>
          </a:p>
          <a:p>
            <a:pPr indent="-234720" lvl="0" marL="343080" marR="0" rtl="0" algn="l">
              <a:lnSpc>
                <a:spcPct val="100000"/>
              </a:lnSpc>
              <a:spcBef>
                <a:spcPts val="0"/>
              </a:spcBef>
              <a:spcAft>
                <a:spcPts val="0"/>
              </a:spcAft>
              <a:buClr>
                <a:srgbClr val="000000"/>
              </a:buClr>
              <a:buSzPts val="1100"/>
              <a:buFont typeface="Red Hat Text"/>
              <a:buChar char="●"/>
            </a:pPr>
            <a:r>
              <a:rPr b="0" i="0" lang="en" sz="1100" u="none" cap="none" strike="noStrike">
                <a:solidFill>
                  <a:srgbClr val="000000"/>
                </a:solidFill>
                <a:latin typeface="Red Hat Text"/>
                <a:ea typeface="Red Hat Text"/>
                <a:cs typeface="Red Hat Text"/>
                <a:sym typeface="Red Hat Text"/>
              </a:rPr>
              <a:t>Insights</a:t>
            </a:r>
            <a:endParaRPr b="0" i="0" sz="1100" u="none" cap="none" strike="noStrike">
              <a:latin typeface="Arial"/>
              <a:ea typeface="Arial"/>
              <a:cs typeface="Arial"/>
              <a:sym typeface="Arial"/>
            </a:endParaRPr>
          </a:p>
          <a:p>
            <a:pPr indent="-234720" lvl="0" marL="343080" marR="0" rtl="0" algn="l">
              <a:lnSpc>
                <a:spcPct val="100000"/>
              </a:lnSpc>
              <a:spcBef>
                <a:spcPts val="0"/>
              </a:spcBef>
              <a:spcAft>
                <a:spcPts val="0"/>
              </a:spcAft>
              <a:buClr>
                <a:srgbClr val="000000"/>
              </a:buClr>
              <a:buSzPts val="1100"/>
              <a:buFont typeface="Red Hat Text"/>
              <a:buChar char="●"/>
            </a:pPr>
            <a:r>
              <a:rPr b="1" i="0" lang="en" sz="1100" u="none" cap="none" strike="noStrike">
                <a:solidFill>
                  <a:srgbClr val="000000"/>
                </a:solidFill>
                <a:latin typeface="Red Hat Text"/>
                <a:ea typeface="Red Hat Text"/>
                <a:cs typeface="Red Hat Text"/>
                <a:sym typeface="Red Hat Text"/>
              </a:rPr>
              <a:t>Ansible Automation</a:t>
            </a:r>
            <a:endParaRPr b="1" i="0" sz="1100" u="none" cap="none" strike="noStrike"/>
          </a:p>
        </p:txBody>
      </p:sp>
      <p:sp>
        <p:nvSpPr>
          <p:cNvPr id="943" name="Google Shape;943;p225"/>
          <p:cNvSpPr/>
          <p:nvPr/>
        </p:nvSpPr>
        <p:spPr>
          <a:xfrm>
            <a:off x="7381080" y="4734720"/>
            <a:ext cx="506100" cy="1527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25"/>
          <p:cNvSpPr/>
          <p:nvPr/>
        </p:nvSpPr>
        <p:spPr>
          <a:xfrm>
            <a:off x="7913160" y="282240"/>
            <a:ext cx="918300" cy="16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pic>
        <p:nvPicPr>
          <p:cNvPr id="1542" name="Google Shape;1542;p261"/>
          <p:cNvPicPr preferRelativeResize="0"/>
          <p:nvPr/>
        </p:nvPicPr>
        <p:blipFill rotWithShape="1">
          <a:blip r:embed="rId3">
            <a:alphaModFix/>
          </a:blip>
          <a:srcRect b="0" l="0" r="0" t="0"/>
          <a:stretch/>
        </p:blipFill>
        <p:spPr>
          <a:xfrm>
            <a:off x="454320" y="1481760"/>
            <a:ext cx="4618440" cy="2017080"/>
          </a:xfrm>
          <a:prstGeom prst="rect">
            <a:avLst/>
          </a:prstGeom>
          <a:noFill/>
          <a:ln cap="flat" cmpd="sng" w="38150">
            <a:solidFill>
              <a:srgbClr val="EFEFEF"/>
            </a:solidFill>
            <a:prstDash val="solid"/>
            <a:round/>
            <a:headEnd len="sm" w="sm" type="none"/>
            <a:tailEnd len="sm" w="sm" type="none"/>
          </a:ln>
        </p:spPr>
      </p:pic>
      <p:sp>
        <p:nvSpPr>
          <p:cNvPr id="1543" name="Google Shape;1543;p261"/>
          <p:cNvSpPr/>
          <p:nvPr/>
        </p:nvSpPr>
        <p:spPr>
          <a:xfrm>
            <a:off x="5565600" y="1947600"/>
            <a:ext cx="3461040" cy="124812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0" i="0" lang="en" sz="1100" u="none" cap="none" strike="noStrike">
                <a:solidFill>
                  <a:srgbClr val="545860"/>
                </a:solidFill>
                <a:latin typeface="Open Sans"/>
                <a:ea typeface="Open Sans"/>
                <a:cs typeface="Open Sans"/>
                <a:sym typeface="Open Sans"/>
              </a:rPr>
              <a:t>Connect Tower to your external logging and analytics provider to perform analysis of automation and event correlation across your entire environment.</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a:p>
            <a:pPr indent="0" lvl="0" marL="0" marR="0" rtl="0" algn="l">
              <a:lnSpc>
                <a:spcPct val="115000"/>
              </a:lnSpc>
              <a:spcBef>
                <a:spcPts val="1500"/>
              </a:spcBef>
              <a:spcAft>
                <a:spcPts val="0"/>
              </a:spcAft>
              <a:buNone/>
            </a:pPr>
            <a:r>
              <a:t/>
            </a:r>
            <a:endParaRPr b="0" i="0" sz="1100" u="none" cap="none" strike="noStrike">
              <a:latin typeface="Arial"/>
              <a:ea typeface="Arial"/>
              <a:cs typeface="Arial"/>
              <a:sym typeface="Arial"/>
            </a:endParaRPr>
          </a:p>
        </p:txBody>
      </p:sp>
      <p:sp>
        <p:nvSpPr>
          <p:cNvPr id="1544" name="Google Shape;1544;p261"/>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545" name="Google Shape;1545;p261"/>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Ansible Tower</a:t>
            </a:r>
            <a:endParaRPr b="0" i="0" sz="2800" u="none" cap="none" strike="noStrike">
              <a:solidFill>
                <a:srgbClr val="000000"/>
              </a:solidFill>
              <a:latin typeface="Arial"/>
              <a:ea typeface="Arial"/>
              <a:cs typeface="Arial"/>
              <a:sym typeface="Arial"/>
            </a:endParaRPr>
          </a:p>
        </p:txBody>
      </p:sp>
      <p:sp>
        <p:nvSpPr>
          <p:cNvPr id="1546" name="Google Shape;1546;p261"/>
          <p:cNvSpPr txBox="1"/>
          <p:nvPr/>
        </p:nvSpPr>
        <p:spPr>
          <a:xfrm>
            <a:off x="826560" y="929880"/>
            <a:ext cx="7490520" cy="3283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Proxima Nova"/>
                <a:ea typeface="Proxima Nova"/>
                <a:cs typeface="Proxima Nova"/>
                <a:sym typeface="Proxima Nova"/>
              </a:rPr>
              <a:t>External Logging</a:t>
            </a:r>
            <a:endParaRPr b="0" i="0" sz="1400" u="none" cap="none"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0" name="Shape 1550"/>
        <p:cNvGrpSpPr/>
        <p:nvPr/>
      </p:nvGrpSpPr>
      <p:grpSpPr>
        <a:xfrm>
          <a:off x="0" y="0"/>
          <a:ext cx="0" cy="0"/>
          <a:chOff x="0" y="0"/>
          <a:chExt cx="0" cy="0"/>
        </a:xfrm>
      </p:grpSpPr>
      <p:sp>
        <p:nvSpPr>
          <p:cNvPr id="1551" name="Google Shape;1551;p262"/>
          <p:cNvSpPr txBox="1"/>
          <p:nvPr>
            <p:ph type="title"/>
          </p:nvPr>
        </p:nvSpPr>
        <p:spPr>
          <a:xfrm>
            <a:off x="305750" y="3770000"/>
            <a:ext cx="3013200" cy="858300"/>
          </a:xfrm>
          <a:prstGeom prst="rect">
            <a:avLst/>
          </a:prstGeom>
          <a:noFill/>
          <a:ln>
            <a:noFill/>
          </a:ln>
        </p:spPr>
        <p:txBody>
          <a:bodyPr anchorCtr="0" anchor="ctr" bIns="0" lIns="0" spcFirstLastPara="1" rIns="0" wrap="square" tIns="35475">
            <a:noAutofit/>
          </a:bodyPr>
          <a:lstStyle/>
          <a:p>
            <a:pPr indent="0" lvl="0" marL="0" rtl="0" algn="ctr">
              <a:lnSpc>
                <a:spcPct val="93000"/>
              </a:lnSpc>
              <a:spcBef>
                <a:spcPts val="0"/>
              </a:spcBef>
              <a:spcAft>
                <a:spcPts val="0"/>
              </a:spcAft>
              <a:buClr>
                <a:srgbClr val="000000"/>
              </a:buClr>
              <a:buSzPts val="4000"/>
              <a:buFont typeface="Arial"/>
              <a:buNone/>
            </a:pPr>
            <a:r>
              <a:rPr lang="en" sz="4000">
                <a:solidFill>
                  <a:srgbClr val="000000"/>
                </a:solidFill>
              </a:rPr>
              <a:t>Use Cases </a:t>
            </a:r>
            <a:endParaRPr sz="1300"/>
          </a:p>
        </p:txBody>
      </p:sp>
      <p:sp>
        <p:nvSpPr>
          <p:cNvPr id="1552" name="Google Shape;1552;p262"/>
          <p:cNvSpPr txBox="1"/>
          <p:nvPr>
            <p:ph type="title"/>
          </p:nvPr>
        </p:nvSpPr>
        <p:spPr>
          <a:xfrm>
            <a:off x="3802150" y="559175"/>
            <a:ext cx="5064300" cy="858300"/>
          </a:xfrm>
          <a:prstGeom prst="rect">
            <a:avLst/>
          </a:prstGeom>
          <a:noFill/>
          <a:ln>
            <a:noFill/>
          </a:ln>
        </p:spPr>
        <p:txBody>
          <a:bodyPr anchorCtr="0" anchor="ctr" bIns="0" lIns="0" spcFirstLastPara="1" rIns="0" wrap="square" tIns="35475">
            <a:noAutofit/>
          </a:bodyPr>
          <a:lstStyle/>
          <a:p>
            <a:pPr indent="0" lvl="0" marL="0" rtl="0" algn="ctr">
              <a:lnSpc>
                <a:spcPct val="93000"/>
              </a:lnSpc>
              <a:spcBef>
                <a:spcPts val="0"/>
              </a:spcBef>
              <a:spcAft>
                <a:spcPts val="0"/>
              </a:spcAft>
              <a:buClr>
                <a:srgbClr val="000000"/>
              </a:buClr>
              <a:buSzPts val="4000"/>
              <a:buFont typeface="Arial"/>
              <a:buNone/>
            </a:pPr>
            <a:r>
              <a:rPr lang="en" sz="4000">
                <a:solidFill>
                  <a:srgbClr val="000000"/>
                </a:solidFill>
              </a:rPr>
              <a:t>What Happens Next </a:t>
            </a:r>
            <a:endParaRPr sz="1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263"/>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pic>
        <p:nvPicPr>
          <p:cNvPr descr="C:\Users\akerr\Desktop\PNG\Layer 2 Switch.png" id="1559" name="Google Shape;1559;p263"/>
          <p:cNvPicPr preferRelativeResize="0"/>
          <p:nvPr/>
        </p:nvPicPr>
        <p:blipFill rotWithShape="1">
          <a:blip r:embed="rId3">
            <a:alphaModFix/>
          </a:blip>
          <a:srcRect b="0" l="0" r="0" t="0"/>
          <a:stretch/>
        </p:blipFill>
        <p:spPr>
          <a:xfrm>
            <a:off x="6479640" y="3600360"/>
            <a:ext cx="333000" cy="333000"/>
          </a:xfrm>
          <a:prstGeom prst="rect">
            <a:avLst/>
          </a:prstGeom>
          <a:noFill/>
          <a:ln>
            <a:noFill/>
          </a:ln>
        </p:spPr>
      </p:pic>
      <p:pic>
        <p:nvPicPr>
          <p:cNvPr descr="C:\Users\akerr\Desktop\PNG\Layer 2 Switch.png" id="1560" name="Google Shape;1560;p263"/>
          <p:cNvPicPr preferRelativeResize="0"/>
          <p:nvPr/>
        </p:nvPicPr>
        <p:blipFill rotWithShape="1">
          <a:blip r:embed="rId3">
            <a:alphaModFix/>
          </a:blip>
          <a:srcRect b="0" l="0" r="0" t="0"/>
          <a:stretch/>
        </p:blipFill>
        <p:spPr>
          <a:xfrm>
            <a:off x="7348680" y="3600360"/>
            <a:ext cx="333000" cy="333000"/>
          </a:xfrm>
          <a:prstGeom prst="rect">
            <a:avLst/>
          </a:prstGeom>
          <a:noFill/>
          <a:ln>
            <a:noFill/>
          </a:ln>
        </p:spPr>
      </p:pic>
      <p:pic>
        <p:nvPicPr>
          <p:cNvPr descr="C:\Users\akerr\Desktop\PNG\Firewall.png" id="1561" name="Google Shape;1561;p263"/>
          <p:cNvPicPr preferRelativeResize="0"/>
          <p:nvPr/>
        </p:nvPicPr>
        <p:blipFill rotWithShape="1">
          <a:blip r:embed="rId4">
            <a:alphaModFix/>
          </a:blip>
          <a:srcRect b="0" l="0" r="0" t="0"/>
          <a:stretch/>
        </p:blipFill>
        <p:spPr>
          <a:xfrm>
            <a:off x="6880320" y="2089440"/>
            <a:ext cx="444240" cy="334800"/>
          </a:xfrm>
          <a:prstGeom prst="rect">
            <a:avLst/>
          </a:prstGeom>
          <a:noFill/>
          <a:ln>
            <a:noFill/>
          </a:ln>
        </p:spPr>
      </p:pic>
      <p:pic>
        <p:nvPicPr>
          <p:cNvPr descr="C:\Users\akerr\Desktop\PNG\Router.png" id="1562" name="Google Shape;1562;p263"/>
          <p:cNvPicPr preferRelativeResize="0"/>
          <p:nvPr/>
        </p:nvPicPr>
        <p:blipFill rotWithShape="1">
          <a:blip r:embed="rId5">
            <a:alphaModFix/>
          </a:blip>
          <a:srcRect b="0" l="0" r="0" t="0"/>
          <a:stretch/>
        </p:blipFill>
        <p:spPr>
          <a:xfrm>
            <a:off x="6935760" y="1376640"/>
            <a:ext cx="333000" cy="333000"/>
          </a:xfrm>
          <a:prstGeom prst="rect">
            <a:avLst/>
          </a:prstGeom>
          <a:noFill/>
          <a:ln>
            <a:noFill/>
          </a:ln>
        </p:spPr>
      </p:pic>
      <p:sp>
        <p:nvSpPr>
          <p:cNvPr id="1563" name="Google Shape;1563;p263"/>
          <p:cNvSpPr/>
          <p:nvPr/>
        </p:nvSpPr>
        <p:spPr>
          <a:xfrm>
            <a:off x="7102440" y="1710000"/>
            <a:ext cx="360" cy="37908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sm" w="sm" type="none"/>
          </a:ln>
        </p:spPr>
      </p:sp>
      <p:sp>
        <p:nvSpPr>
          <p:cNvPr id="1564" name="Google Shape;1564;p263"/>
          <p:cNvSpPr/>
          <p:nvPr/>
        </p:nvSpPr>
        <p:spPr>
          <a:xfrm>
            <a:off x="7102440" y="2424600"/>
            <a:ext cx="360" cy="33264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sm" w="sm" type="none"/>
          </a:ln>
        </p:spPr>
      </p:sp>
      <p:sp>
        <p:nvSpPr>
          <p:cNvPr id="1565" name="Google Shape;1565;p263"/>
          <p:cNvSpPr/>
          <p:nvPr/>
        </p:nvSpPr>
        <p:spPr>
          <a:xfrm flipH="1">
            <a:off x="6646320" y="2928960"/>
            <a:ext cx="460080" cy="67104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sm" w="sm" type="none"/>
          </a:ln>
        </p:spPr>
      </p:sp>
      <p:sp>
        <p:nvSpPr>
          <p:cNvPr id="1566" name="Google Shape;1566;p263"/>
          <p:cNvSpPr/>
          <p:nvPr/>
        </p:nvSpPr>
        <p:spPr>
          <a:xfrm>
            <a:off x="7099200" y="2936520"/>
            <a:ext cx="415800" cy="66312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sm" w="sm" type="none"/>
          </a:ln>
        </p:spPr>
      </p:sp>
      <p:sp>
        <p:nvSpPr>
          <p:cNvPr id="1567" name="Google Shape;1567;p263"/>
          <p:cNvSpPr/>
          <p:nvPr/>
        </p:nvSpPr>
        <p:spPr>
          <a:xfrm>
            <a:off x="5289480" y="3610080"/>
            <a:ext cx="1104840" cy="3135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 sz="1200" u="none" cap="none" strike="noStrike">
                <a:solidFill>
                  <a:srgbClr val="555960"/>
                </a:solidFill>
                <a:latin typeface="Overpass"/>
                <a:ea typeface="Overpass"/>
                <a:cs typeface="Overpass"/>
                <a:sym typeface="Overpass"/>
              </a:rPr>
              <a:t>VLANs</a:t>
            </a:r>
            <a:endParaRPr b="0" i="0" sz="1200" u="none" cap="none" strike="noStrike">
              <a:latin typeface="Arial"/>
              <a:ea typeface="Arial"/>
              <a:cs typeface="Arial"/>
              <a:sym typeface="Arial"/>
            </a:endParaRPr>
          </a:p>
        </p:txBody>
      </p:sp>
      <p:sp>
        <p:nvSpPr>
          <p:cNvPr id="1568" name="Google Shape;1568;p263"/>
          <p:cNvSpPr/>
          <p:nvPr/>
        </p:nvSpPr>
        <p:spPr>
          <a:xfrm>
            <a:off x="5289480" y="2767320"/>
            <a:ext cx="1104840" cy="3135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 sz="1200" u="none" cap="none" strike="noStrike">
                <a:solidFill>
                  <a:srgbClr val="555960"/>
                </a:solidFill>
                <a:latin typeface="Overpass"/>
                <a:ea typeface="Overpass"/>
                <a:cs typeface="Overpass"/>
                <a:sym typeface="Overpass"/>
              </a:rPr>
              <a:t>SVIs</a:t>
            </a:r>
            <a:endParaRPr b="0" i="0" sz="1200" u="none" cap="none" strike="noStrike">
              <a:latin typeface="Arial"/>
              <a:ea typeface="Arial"/>
              <a:cs typeface="Arial"/>
              <a:sym typeface="Arial"/>
            </a:endParaRPr>
          </a:p>
        </p:txBody>
      </p:sp>
      <p:sp>
        <p:nvSpPr>
          <p:cNvPr id="1569" name="Google Shape;1569;p263"/>
          <p:cNvSpPr/>
          <p:nvPr/>
        </p:nvSpPr>
        <p:spPr>
          <a:xfrm>
            <a:off x="5289480" y="2027520"/>
            <a:ext cx="1104840" cy="45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 sz="1200" u="none" cap="none" strike="noStrike">
                <a:solidFill>
                  <a:srgbClr val="555960"/>
                </a:solidFill>
                <a:latin typeface="Overpass"/>
                <a:ea typeface="Overpass"/>
                <a:cs typeface="Overpass"/>
                <a:sym typeface="Overpass"/>
              </a:rPr>
              <a:t>Firewall Context</a:t>
            </a:r>
            <a:endParaRPr b="0" i="0" sz="1200" u="none" cap="none" strike="noStrike">
              <a:latin typeface="Arial"/>
              <a:ea typeface="Arial"/>
              <a:cs typeface="Arial"/>
              <a:sym typeface="Arial"/>
            </a:endParaRPr>
          </a:p>
        </p:txBody>
      </p:sp>
      <p:sp>
        <p:nvSpPr>
          <p:cNvPr id="1570" name="Google Shape;1570;p263"/>
          <p:cNvSpPr/>
          <p:nvPr/>
        </p:nvSpPr>
        <p:spPr>
          <a:xfrm>
            <a:off x="5289480" y="1251000"/>
            <a:ext cx="876960" cy="45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 sz="1200" u="none" cap="none" strike="noStrike">
                <a:solidFill>
                  <a:srgbClr val="555960"/>
                </a:solidFill>
                <a:latin typeface="Overpass"/>
                <a:ea typeface="Overpass"/>
                <a:cs typeface="Overpass"/>
                <a:sym typeface="Overpass"/>
              </a:rPr>
              <a:t>Routing/</a:t>
            </a:r>
            <a:endParaRPr b="0" i="0" sz="1200" u="none" cap="none" strike="noStrike">
              <a:latin typeface="Arial"/>
              <a:ea typeface="Arial"/>
              <a:cs typeface="Arial"/>
              <a:sym typeface="Arial"/>
            </a:endParaRPr>
          </a:p>
          <a:p>
            <a:pPr indent="0" lvl="0" marL="0" marR="0" rtl="0" algn="l">
              <a:lnSpc>
                <a:spcPct val="90000"/>
              </a:lnSpc>
              <a:spcBef>
                <a:spcPts val="0"/>
              </a:spcBef>
              <a:spcAft>
                <a:spcPts val="0"/>
              </a:spcAft>
              <a:buNone/>
            </a:pPr>
            <a:r>
              <a:rPr b="0" i="0" lang="en" sz="1200" u="none" cap="none" strike="noStrike">
                <a:solidFill>
                  <a:srgbClr val="555960"/>
                </a:solidFill>
                <a:latin typeface="Overpass"/>
                <a:ea typeface="Overpass"/>
                <a:cs typeface="Overpass"/>
                <a:sym typeface="Overpass"/>
              </a:rPr>
              <a:t>Peering</a:t>
            </a:r>
            <a:endParaRPr b="0" i="0" sz="1200" u="none" cap="none" strike="noStrike">
              <a:latin typeface="Arial"/>
              <a:ea typeface="Arial"/>
              <a:cs typeface="Arial"/>
              <a:sym typeface="Arial"/>
            </a:endParaRPr>
          </a:p>
        </p:txBody>
      </p:sp>
      <p:pic>
        <p:nvPicPr>
          <p:cNvPr descr="C:\Users\akerr\Desktop\PNG\Router.png" id="1571" name="Google Shape;1571;p263"/>
          <p:cNvPicPr preferRelativeResize="0"/>
          <p:nvPr/>
        </p:nvPicPr>
        <p:blipFill rotWithShape="1">
          <a:blip r:embed="rId5">
            <a:alphaModFix/>
          </a:blip>
          <a:srcRect b="0" l="0" r="0" t="0"/>
          <a:stretch/>
        </p:blipFill>
        <p:spPr>
          <a:xfrm>
            <a:off x="6935760" y="2757600"/>
            <a:ext cx="333000" cy="333000"/>
          </a:xfrm>
          <a:prstGeom prst="rect">
            <a:avLst/>
          </a:prstGeom>
          <a:noFill/>
          <a:ln>
            <a:noFill/>
          </a:ln>
        </p:spPr>
      </p:pic>
      <p:sp>
        <p:nvSpPr>
          <p:cNvPr id="1572" name="Google Shape;1572;p263"/>
          <p:cNvSpPr txBox="1"/>
          <p:nvPr/>
        </p:nvSpPr>
        <p:spPr>
          <a:xfrm>
            <a:off x="488160" y="1210320"/>
            <a:ext cx="4128120" cy="340668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Automate the deployment of the individual components as a workflow.</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Make that workflow available to operators.</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Force changes to workflow to maintain compliance</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Run that workflow on a regular bases to detect any deviation from the original deployment.</a:t>
            </a:r>
            <a:endParaRPr b="0" i="0" sz="1400" u="none" cap="none" strike="noStrike">
              <a:latin typeface="Arial"/>
              <a:ea typeface="Arial"/>
              <a:cs typeface="Arial"/>
              <a:sym typeface="Arial"/>
            </a:endParaRPr>
          </a:p>
        </p:txBody>
      </p:sp>
      <p:sp>
        <p:nvSpPr>
          <p:cNvPr id="1573" name="Google Shape;1573;p263"/>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Overpass"/>
                <a:ea typeface="Overpass"/>
                <a:cs typeface="Overpass"/>
                <a:sym typeface="Overpass"/>
              </a:rPr>
              <a:t>Automating Complex Tasks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64"/>
          <p:cNvSpPr/>
          <p:nvPr/>
        </p:nvSpPr>
        <p:spPr>
          <a:xfrm>
            <a:off x="7527600" y="1253520"/>
            <a:ext cx="1302120" cy="2432520"/>
          </a:xfrm>
          <a:prstGeom prst="roundRect">
            <a:avLst>
              <a:gd fmla="val 9818"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4"/>
          <p:cNvSpPr/>
          <p:nvPr/>
        </p:nvSpPr>
        <p:spPr>
          <a:xfrm>
            <a:off x="7527600" y="1253520"/>
            <a:ext cx="1302120" cy="2432520"/>
          </a:xfrm>
          <a:prstGeom prst="roundRect">
            <a:avLst>
              <a:gd fmla="val 9818" name="adj"/>
            </a:avLst>
          </a:prstGeom>
          <a:solidFill>
            <a:schemeClr val="lt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4"/>
          <p:cNvSpPr/>
          <p:nvPr/>
        </p:nvSpPr>
        <p:spPr>
          <a:xfrm>
            <a:off x="4615560" y="1268640"/>
            <a:ext cx="1302120" cy="2355120"/>
          </a:xfrm>
          <a:prstGeom prst="roundRect">
            <a:avLst>
              <a:gd fmla="val 9818" name="adj"/>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4"/>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sp>
        <p:nvSpPr>
          <p:cNvPr id="1583" name="Google Shape;1583;p264"/>
          <p:cNvSpPr/>
          <p:nvPr/>
        </p:nvSpPr>
        <p:spPr>
          <a:xfrm>
            <a:off x="4615560" y="1268640"/>
            <a:ext cx="1302120" cy="2355120"/>
          </a:xfrm>
          <a:prstGeom prst="roundRect">
            <a:avLst>
              <a:gd fmla="val 9818"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64"/>
          <p:cNvSpPr txBox="1"/>
          <p:nvPr/>
        </p:nvSpPr>
        <p:spPr>
          <a:xfrm>
            <a:off x="355680" y="1565640"/>
            <a:ext cx="4010400" cy="2875320"/>
          </a:xfrm>
          <a:prstGeom prst="rect">
            <a:avLst/>
          </a:prstGeom>
          <a:noFill/>
          <a:ln>
            <a:noFill/>
          </a:ln>
        </p:spPr>
        <p:txBody>
          <a:bodyPr anchorCtr="0" anchor="t" bIns="45700" lIns="91425" spcFirstLastPara="1" rIns="91425" wrap="square" tIns="45700">
            <a:noAutofit/>
          </a:bodyPr>
          <a:lstStyle/>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Automate the creation of the VPC and network components.</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Deploy the same routers, load-balancers, and firewalls that you use on-site.</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Automate the entire network in a uniform way.</a:t>
            </a:r>
            <a:endParaRPr b="0" i="0" sz="1400" u="none" cap="none" strike="noStrike">
              <a:latin typeface="Arial"/>
              <a:ea typeface="Arial"/>
              <a:cs typeface="Arial"/>
              <a:sym typeface="Arial"/>
            </a:endParaRPr>
          </a:p>
          <a:p>
            <a:pPr indent="-1440" lvl="0" marL="1800" marR="0" rtl="0" algn="l">
              <a:lnSpc>
                <a:spcPct val="100000"/>
              </a:lnSpc>
              <a:spcBef>
                <a:spcPts val="360"/>
              </a:spcBef>
              <a:spcAft>
                <a:spcPts val="0"/>
              </a:spcAft>
              <a:buNone/>
            </a:pPr>
            <a:r>
              <a:t/>
            </a:r>
            <a:endParaRPr b="0" i="0" sz="1400" u="none" cap="none" strike="noStrike">
              <a:latin typeface="Arial"/>
              <a:ea typeface="Arial"/>
              <a:cs typeface="Arial"/>
              <a:sym typeface="Arial"/>
            </a:endParaRPr>
          </a:p>
        </p:txBody>
      </p:sp>
      <p:pic>
        <p:nvPicPr>
          <p:cNvPr id="1585" name="Google Shape;1585;p264"/>
          <p:cNvPicPr preferRelativeResize="0"/>
          <p:nvPr/>
        </p:nvPicPr>
        <p:blipFill rotWithShape="1">
          <a:blip r:embed="rId3">
            <a:alphaModFix/>
          </a:blip>
          <a:srcRect b="0" l="0" r="0" t="0"/>
          <a:stretch/>
        </p:blipFill>
        <p:spPr>
          <a:xfrm>
            <a:off x="7864920" y="734400"/>
            <a:ext cx="685800" cy="391320"/>
          </a:xfrm>
          <a:prstGeom prst="rect">
            <a:avLst/>
          </a:prstGeom>
          <a:noFill/>
          <a:ln>
            <a:noFill/>
          </a:ln>
        </p:spPr>
      </p:pic>
      <p:sp>
        <p:nvSpPr>
          <p:cNvPr id="1586" name="Google Shape;1586;p264"/>
          <p:cNvSpPr/>
          <p:nvPr/>
        </p:nvSpPr>
        <p:spPr>
          <a:xfrm>
            <a:off x="4605120" y="1313280"/>
            <a:ext cx="1302120" cy="25812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 sz="1000" u="none" cap="none" strike="noStrike">
                <a:solidFill>
                  <a:srgbClr val="555960"/>
                </a:solidFill>
                <a:latin typeface="Open Sans"/>
                <a:ea typeface="Open Sans"/>
                <a:cs typeface="Open Sans"/>
                <a:sym typeface="Open Sans"/>
              </a:rPr>
              <a:t>VPC</a:t>
            </a:r>
            <a:endParaRPr b="0" i="0" sz="1000" u="none" cap="none" strike="noStrike">
              <a:latin typeface="Arial"/>
              <a:ea typeface="Arial"/>
              <a:cs typeface="Arial"/>
              <a:sym typeface="Arial"/>
            </a:endParaRPr>
          </a:p>
        </p:txBody>
      </p:sp>
      <p:sp>
        <p:nvSpPr>
          <p:cNvPr id="1587" name="Google Shape;1587;p264"/>
          <p:cNvSpPr/>
          <p:nvPr/>
        </p:nvSpPr>
        <p:spPr>
          <a:xfrm>
            <a:off x="4681440" y="2033280"/>
            <a:ext cx="1302120" cy="20268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 sz="1200" u="none" cap="none" strike="noStrike">
                <a:solidFill>
                  <a:srgbClr val="3A81BA"/>
                </a:solidFill>
                <a:latin typeface="Open Sans"/>
                <a:ea typeface="Open Sans"/>
                <a:cs typeface="Open Sans"/>
                <a:sym typeface="Open Sans"/>
              </a:rPr>
              <a:t>Host</a:t>
            </a:r>
            <a:endParaRPr b="0" i="0" sz="1200" u="none" cap="none" strike="noStrike">
              <a:latin typeface="Arial"/>
              <a:ea typeface="Arial"/>
              <a:cs typeface="Arial"/>
              <a:sym typeface="Arial"/>
            </a:endParaRPr>
          </a:p>
        </p:txBody>
      </p:sp>
      <p:sp>
        <p:nvSpPr>
          <p:cNvPr id="1588" name="Google Shape;1588;p264"/>
          <p:cNvSpPr/>
          <p:nvPr/>
        </p:nvSpPr>
        <p:spPr>
          <a:xfrm>
            <a:off x="7537680" y="1288800"/>
            <a:ext cx="1292040" cy="25812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 sz="1000" u="none" cap="none" strike="noStrike">
                <a:solidFill>
                  <a:srgbClr val="555960"/>
                </a:solidFill>
                <a:latin typeface="Open Sans"/>
                <a:ea typeface="Open Sans"/>
                <a:cs typeface="Open Sans"/>
                <a:sym typeface="Open Sans"/>
              </a:rPr>
              <a:t>Resource Group</a:t>
            </a:r>
            <a:endParaRPr b="0" i="0" sz="1000" u="none" cap="none" strike="noStrike">
              <a:latin typeface="Arial"/>
              <a:ea typeface="Arial"/>
              <a:cs typeface="Arial"/>
              <a:sym typeface="Arial"/>
            </a:endParaRPr>
          </a:p>
        </p:txBody>
      </p:sp>
      <p:pic>
        <p:nvPicPr>
          <p:cNvPr descr="C:\Users\akerr\Desktop\PNG\Router.png" id="1589" name="Google Shape;1589;p264"/>
          <p:cNvPicPr preferRelativeResize="0"/>
          <p:nvPr/>
        </p:nvPicPr>
        <p:blipFill rotWithShape="1">
          <a:blip r:embed="rId4">
            <a:alphaModFix/>
          </a:blip>
          <a:srcRect b="0" l="0" r="0" t="0"/>
          <a:stretch/>
        </p:blipFill>
        <p:spPr>
          <a:xfrm>
            <a:off x="5038560" y="2868840"/>
            <a:ext cx="341280" cy="341280"/>
          </a:xfrm>
          <a:prstGeom prst="rect">
            <a:avLst/>
          </a:prstGeom>
          <a:noFill/>
          <a:ln>
            <a:noFill/>
          </a:ln>
        </p:spPr>
      </p:pic>
      <p:sp>
        <p:nvSpPr>
          <p:cNvPr id="1590" name="Google Shape;1590;p264"/>
          <p:cNvSpPr/>
          <p:nvPr/>
        </p:nvSpPr>
        <p:spPr>
          <a:xfrm>
            <a:off x="4914000" y="2085840"/>
            <a:ext cx="200520" cy="200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1" name="Google Shape;1591;p264"/>
          <p:cNvPicPr preferRelativeResize="0"/>
          <p:nvPr/>
        </p:nvPicPr>
        <p:blipFill rotWithShape="1">
          <a:blip r:embed="rId5">
            <a:alphaModFix/>
          </a:blip>
          <a:srcRect b="0" l="0" r="0" t="0"/>
          <a:stretch/>
        </p:blipFill>
        <p:spPr>
          <a:xfrm>
            <a:off x="6267600" y="3915000"/>
            <a:ext cx="1080000" cy="674640"/>
          </a:xfrm>
          <a:prstGeom prst="rect">
            <a:avLst/>
          </a:prstGeom>
          <a:noFill/>
          <a:ln>
            <a:noFill/>
          </a:ln>
        </p:spPr>
      </p:pic>
      <p:pic>
        <p:nvPicPr>
          <p:cNvPr descr="C:\Users\akerr\Desktop\PNG\Router.png" id="1592" name="Google Shape;1592;p264"/>
          <p:cNvPicPr preferRelativeResize="0"/>
          <p:nvPr/>
        </p:nvPicPr>
        <p:blipFill rotWithShape="1">
          <a:blip r:embed="rId4">
            <a:alphaModFix/>
          </a:blip>
          <a:srcRect b="0" l="0" r="0" t="0"/>
          <a:stretch/>
        </p:blipFill>
        <p:spPr>
          <a:xfrm>
            <a:off x="6579720" y="4092840"/>
            <a:ext cx="341280" cy="341280"/>
          </a:xfrm>
          <a:prstGeom prst="rect">
            <a:avLst/>
          </a:prstGeom>
          <a:noFill/>
          <a:ln>
            <a:noFill/>
          </a:ln>
        </p:spPr>
      </p:pic>
      <p:sp>
        <p:nvSpPr>
          <p:cNvPr id="1593" name="Google Shape;1593;p264"/>
          <p:cNvSpPr/>
          <p:nvPr/>
        </p:nvSpPr>
        <p:spPr>
          <a:xfrm>
            <a:off x="7603560" y="2000160"/>
            <a:ext cx="1302120" cy="20268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 sz="1200" u="none" cap="none" strike="noStrike">
                <a:solidFill>
                  <a:srgbClr val="3A81BA"/>
                </a:solidFill>
                <a:latin typeface="Open Sans"/>
                <a:ea typeface="Open Sans"/>
                <a:cs typeface="Open Sans"/>
                <a:sym typeface="Open Sans"/>
              </a:rPr>
              <a:t>Host</a:t>
            </a:r>
            <a:endParaRPr b="0" i="0" sz="1200" u="none" cap="none" strike="noStrike">
              <a:latin typeface="Arial"/>
              <a:ea typeface="Arial"/>
              <a:cs typeface="Arial"/>
              <a:sym typeface="Arial"/>
            </a:endParaRPr>
          </a:p>
        </p:txBody>
      </p:sp>
      <p:sp>
        <p:nvSpPr>
          <p:cNvPr id="1594" name="Google Shape;1594;p264"/>
          <p:cNvSpPr/>
          <p:nvPr/>
        </p:nvSpPr>
        <p:spPr>
          <a:xfrm>
            <a:off x="7836480" y="2052720"/>
            <a:ext cx="200520" cy="200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5" name="Google Shape;1595;p264"/>
          <p:cNvPicPr preferRelativeResize="0"/>
          <p:nvPr/>
        </p:nvPicPr>
        <p:blipFill rotWithShape="1">
          <a:blip r:embed="rId6">
            <a:alphaModFix/>
          </a:blip>
          <a:srcRect b="0" l="0" r="0" t="0"/>
          <a:stretch/>
        </p:blipFill>
        <p:spPr>
          <a:xfrm>
            <a:off x="4905720" y="612000"/>
            <a:ext cx="685800" cy="685800"/>
          </a:xfrm>
          <a:prstGeom prst="rect">
            <a:avLst/>
          </a:prstGeom>
          <a:noFill/>
          <a:ln>
            <a:noFill/>
          </a:ln>
        </p:spPr>
      </p:pic>
      <p:sp>
        <p:nvSpPr>
          <p:cNvPr id="1596" name="Google Shape;1596;p264"/>
          <p:cNvSpPr/>
          <p:nvPr/>
        </p:nvSpPr>
        <p:spPr>
          <a:xfrm>
            <a:off x="5230440" y="3038760"/>
            <a:ext cx="1523520" cy="1253880"/>
          </a:xfrm>
          <a:custGeom>
            <a:rect b="b" l="l" r="r" t="t"/>
            <a:pathLst>
              <a:path extrusionOk="0" h="21600" w="21600">
                <a:moveTo>
                  <a:pt x="0" y="0"/>
                </a:moveTo>
                <a:lnTo>
                  <a:pt x="21600" y="21600"/>
                </a:lnTo>
              </a:path>
            </a:pathLst>
          </a:custGeom>
          <a:noFill/>
          <a:ln cap="flat" cmpd="sng" w="9525">
            <a:solidFill>
              <a:schemeClr val="dk2"/>
            </a:solidFill>
            <a:prstDash val="dot"/>
            <a:round/>
            <a:headEnd len="sm" w="sm" type="none"/>
            <a:tailEnd len="sm" w="sm" type="none"/>
          </a:ln>
        </p:spPr>
      </p:sp>
      <p:sp>
        <p:nvSpPr>
          <p:cNvPr id="1597" name="Google Shape;1597;p264"/>
          <p:cNvSpPr/>
          <p:nvPr/>
        </p:nvSpPr>
        <p:spPr>
          <a:xfrm flipH="1">
            <a:off x="6769800" y="3111840"/>
            <a:ext cx="1356120" cy="1158840"/>
          </a:xfrm>
          <a:custGeom>
            <a:rect b="b" l="l" r="r" t="t"/>
            <a:pathLst>
              <a:path extrusionOk="0" h="21600" w="21600">
                <a:moveTo>
                  <a:pt x="0" y="0"/>
                </a:moveTo>
                <a:lnTo>
                  <a:pt x="21600" y="21600"/>
                </a:lnTo>
              </a:path>
            </a:pathLst>
          </a:custGeom>
          <a:noFill/>
          <a:ln cap="flat" cmpd="sng" w="9525">
            <a:solidFill>
              <a:schemeClr val="dk2"/>
            </a:solidFill>
            <a:prstDash val="dot"/>
            <a:round/>
            <a:headEnd len="sm" w="sm" type="none"/>
            <a:tailEnd len="sm" w="sm" type="none"/>
          </a:ln>
        </p:spPr>
      </p:sp>
      <p:sp>
        <p:nvSpPr>
          <p:cNvPr id="1598" name="Google Shape;1598;p264"/>
          <p:cNvSpPr/>
          <p:nvPr/>
        </p:nvSpPr>
        <p:spPr>
          <a:xfrm>
            <a:off x="5380200" y="3039840"/>
            <a:ext cx="2580120" cy="360"/>
          </a:xfrm>
          <a:custGeom>
            <a:rect b="b" l="l" r="r" t="t"/>
            <a:pathLst>
              <a:path extrusionOk="0" h="21600" w="21600">
                <a:moveTo>
                  <a:pt x="0" y="0"/>
                </a:moveTo>
                <a:lnTo>
                  <a:pt x="21600" y="21600"/>
                </a:lnTo>
              </a:path>
            </a:pathLst>
          </a:custGeom>
          <a:noFill/>
          <a:ln cap="flat" cmpd="sng" w="9525">
            <a:solidFill>
              <a:schemeClr val="dk2"/>
            </a:solidFill>
            <a:prstDash val="dot"/>
            <a:round/>
            <a:headEnd len="sm" w="sm" type="none"/>
            <a:tailEnd len="sm" w="sm" type="none"/>
          </a:ln>
        </p:spPr>
      </p:sp>
      <p:pic>
        <p:nvPicPr>
          <p:cNvPr descr="C:\Users\akerr\Desktop\PNG\Router.png" id="1599" name="Google Shape;1599;p264"/>
          <p:cNvPicPr preferRelativeResize="0"/>
          <p:nvPr/>
        </p:nvPicPr>
        <p:blipFill rotWithShape="1">
          <a:blip r:embed="rId4">
            <a:alphaModFix/>
          </a:blip>
          <a:srcRect b="0" l="0" r="0" t="0"/>
          <a:stretch/>
        </p:blipFill>
        <p:spPr>
          <a:xfrm>
            <a:off x="7961040" y="2868840"/>
            <a:ext cx="341280" cy="341280"/>
          </a:xfrm>
          <a:prstGeom prst="rect">
            <a:avLst/>
          </a:prstGeom>
          <a:noFill/>
          <a:ln>
            <a:noFill/>
          </a:ln>
        </p:spPr>
      </p:pic>
      <p:sp>
        <p:nvSpPr>
          <p:cNvPr id="1600" name="Google Shape;1600;p264"/>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Hybrid Cloud</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265"/>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pic>
        <p:nvPicPr>
          <p:cNvPr id="1607" name="Google Shape;1607;p265"/>
          <p:cNvPicPr preferRelativeResize="0"/>
          <p:nvPr/>
        </p:nvPicPr>
        <p:blipFill rotWithShape="1">
          <a:blip r:embed="rId3">
            <a:alphaModFix/>
          </a:blip>
          <a:srcRect b="0" l="0" r="0" t="0"/>
          <a:stretch/>
        </p:blipFill>
        <p:spPr>
          <a:xfrm>
            <a:off x="6823800" y="3756960"/>
            <a:ext cx="524520" cy="468720"/>
          </a:xfrm>
          <a:prstGeom prst="rect">
            <a:avLst/>
          </a:prstGeom>
          <a:noFill/>
          <a:ln>
            <a:noFill/>
          </a:ln>
        </p:spPr>
      </p:pic>
      <p:sp>
        <p:nvSpPr>
          <p:cNvPr id="1608" name="Google Shape;1608;p265"/>
          <p:cNvSpPr/>
          <p:nvPr/>
        </p:nvSpPr>
        <p:spPr>
          <a:xfrm>
            <a:off x="6536520" y="4226040"/>
            <a:ext cx="1099800" cy="369000"/>
          </a:xfrm>
          <a:prstGeom prst="rect">
            <a:avLst/>
          </a:prstGeom>
          <a:noFill/>
          <a:ln>
            <a:noFill/>
          </a:ln>
        </p:spPr>
        <p:txBody>
          <a:bodyPr anchorCtr="0" anchor="t" bIns="60825" lIns="122025" spcFirstLastPara="1" rIns="122025" wrap="square" tIns="60825">
            <a:noAutofit/>
          </a:bodyPr>
          <a:lstStyle/>
          <a:p>
            <a:pPr indent="0" lvl="0" marL="0" marR="0" rtl="0" algn="ctr">
              <a:lnSpc>
                <a:spcPct val="100000"/>
              </a:lnSpc>
              <a:spcBef>
                <a:spcPts val="0"/>
              </a:spcBef>
              <a:spcAft>
                <a:spcPts val="0"/>
              </a:spcAft>
              <a:buNone/>
            </a:pPr>
            <a:r>
              <a:rPr b="1" i="0" lang="en" sz="1400" u="none" cap="none" strike="noStrike">
                <a:solidFill>
                  <a:srgbClr val="717680"/>
                </a:solidFill>
                <a:latin typeface="Open Sans"/>
                <a:ea typeface="Open Sans"/>
                <a:cs typeface="Open Sans"/>
                <a:sym typeface="Open Sans"/>
              </a:rPr>
              <a:t>Network</a:t>
            </a:r>
            <a:endParaRPr b="0" i="0" sz="1400" u="none" cap="none" strike="noStrike">
              <a:latin typeface="Arial"/>
              <a:ea typeface="Arial"/>
              <a:cs typeface="Arial"/>
              <a:sym typeface="Arial"/>
            </a:endParaRPr>
          </a:p>
        </p:txBody>
      </p:sp>
      <p:pic>
        <p:nvPicPr>
          <p:cNvPr id="1609" name="Google Shape;1609;p265"/>
          <p:cNvPicPr preferRelativeResize="0"/>
          <p:nvPr/>
        </p:nvPicPr>
        <p:blipFill rotWithShape="1">
          <a:blip r:embed="rId4">
            <a:alphaModFix/>
          </a:blip>
          <a:srcRect b="0" l="0" r="0" t="0"/>
          <a:stretch/>
        </p:blipFill>
        <p:spPr>
          <a:xfrm>
            <a:off x="6402600" y="2129760"/>
            <a:ext cx="1367640" cy="692640"/>
          </a:xfrm>
          <a:prstGeom prst="rect">
            <a:avLst/>
          </a:prstGeom>
          <a:noFill/>
          <a:ln>
            <a:noFill/>
          </a:ln>
        </p:spPr>
      </p:pic>
      <p:sp>
        <p:nvSpPr>
          <p:cNvPr id="1610" name="Google Shape;1610;p265"/>
          <p:cNvSpPr/>
          <p:nvPr/>
        </p:nvSpPr>
        <p:spPr>
          <a:xfrm rot="5400000">
            <a:off x="6577200" y="1623600"/>
            <a:ext cx="635400" cy="271440"/>
          </a:xfrm>
          <a:prstGeom prst="rightArrow">
            <a:avLst>
              <a:gd fmla="val 50000" name="adj1"/>
              <a:gd fmla="val 49115" name="adj2"/>
            </a:avLst>
          </a:prstGeom>
          <a:solidFill>
            <a:srgbClr val="52AAAC"/>
          </a:solidFill>
          <a:ln cap="flat" cmpd="sng" w="9525">
            <a:solidFill>
              <a:srgbClr val="47AEAF"/>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1" name="Google Shape;1611;p265"/>
          <p:cNvPicPr preferRelativeResize="0"/>
          <p:nvPr/>
        </p:nvPicPr>
        <p:blipFill rotWithShape="1">
          <a:blip r:embed="rId5">
            <a:alphaModFix/>
          </a:blip>
          <a:srcRect b="0" l="0" r="0" t="0"/>
          <a:stretch/>
        </p:blipFill>
        <p:spPr>
          <a:xfrm>
            <a:off x="6355800" y="969480"/>
            <a:ext cx="1461240" cy="304560"/>
          </a:xfrm>
          <a:prstGeom prst="rect">
            <a:avLst/>
          </a:prstGeom>
          <a:noFill/>
          <a:ln>
            <a:noFill/>
          </a:ln>
        </p:spPr>
      </p:pic>
      <p:sp>
        <p:nvSpPr>
          <p:cNvPr id="1612" name="Google Shape;1612;p265"/>
          <p:cNvSpPr/>
          <p:nvPr/>
        </p:nvSpPr>
        <p:spPr>
          <a:xfrm rot="5400000">
            <a:off x="6768720" y="3057120"/>
            <a:ext cx="635400" cy="271440"/>
          </a:xfrm>
          <a:prstGeom prst="rightArrow">
            <a:avLst>
              <a:gd fmla="val 50000" name="adj1"/>
              <a:gd fmla="val 49115" name="adj2"/>
            </a:avLst>
          </a:prstGeom>
          <a:solidFill>
            <a:srgbClr val="52AAAC"/>
          </a:solidFill>
          <a:ln cap="flat" cmpd="sng" w="9525">
            <a:solidFill>
              <a:srgbClr val="47AEAF"/>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65"/>
          <p:cNvSpPr txBox="1"/>
          <p:nvPr/>
        </p:nvSpPr>
        <p:spPr>
          <a:xfrm>
            <a:off x="355680" y="1565640"/>
            <a:ext cx="4010400" cy="2875320"/>
          </a:xfrm>
          <a:prstGeom prst="rect">
            <a:avLst/>
          </a:prstGeom>
          <a:noFill/>
          <a:ln>
            <a:noFill/>
          </a:ln>
        </p:spPr>
        <p:txBody>
          <a:bodyPr anchorCtr="0" anchor="t" bIns="45700" lIns="91425" spcFirstLastPara="1" rIns="91425" wrap="square" tIns="45700">
            <a:noAutofit/>
          </a:bodyPr>
          <a:lstStyle/>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Customer makes request from the service catalog</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Request goes through approval process</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Service catalog calls Tower API to fulfill request</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Ansible Tower updates ticket</a:t>
            </a:r>
            <a:endParaRPr b="0" i="0" sz="1400" u="none" cap="none" strike="noStrike">
              <a:latin typeface="Arial"/>
              <a:ea typeface="Arial"/>
              <a:cs typeface="Arial"/>
              <a:sym typeface="Arial"/>
            </a:endParaRPr>
          </a:p>
        </p:txBody>
      </p:sp>
      <p:sp>
        <p:nvSpPr>
          <p:cNvPr id="1614" name="Google Shape;1614;p265"/>
          <p:cNvSpPr/>
          <p:nvPr/>
        </p:nvSpPr>
        <p:spPr>
          <a:xfrm rot="-5400000">
            <a:off x="7040160" y="1623960"/>
            <a:ext cx="635400" cy="271440"/>
          </a:xfrm>
          <a:prstGeom prst="rightArrow">
            <a:avLst>
              <a:gd fmla="val 50000" name="adj1"/>
              <a:gd fmla="val 49115" name="adj2"/>
            </a:avLst>
          </a:prstGeom>
          <a:solidFill>
            <a:srgbClr val="52AAAC"/>
          </a:solidFill>
          <a:ln cap="flat" cmpd="sng" w="9525">
            <a:solidFill>
              <a:srgbClr val="47AEAF"/>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65"/>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Workflow Automation</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66"/>
          <p:cNvSpPr txBox="1"/>
          <p:nvPr/>
        </p:nvSpPr>
        <p:spPr>
          <a:xfrm>
            <a:off x="103320" y="4734000"/>
            <a:ext cx="360360" cy="39312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rgbClr val="000000"/>
                </a:solidFill>
                <a:latin typeface="Proxima Nova"/>
                <a:ea typeface="Proxima Nova"/>
                <a:cs typeface="Proxima Nova"/>
                <a:sym typeface="Proxima Nova"/>
              </a:rPr>
              <a:t>‹#›</a:t>
            </a:fld>
            <a:endParaRPr b="0" i="0" sz="800" u="none" cap="none" strike="noStrike">
              <a:latin typeface="Times New Roman"/>
              <a:ea typeface="Times New Roman"/>
              <a:cs typeface="Times New Roman"/>
              <a:sym typeface="Times New Roman"/>
            </a:endParaRPr>
          </a:p>
        </p:txBody>
      </p:sp>
      <p:pic>
        <p:nvPicPr>
          <p:cNvPr id="1622" name="Google Shape;1622;p266"/>
          <p:cNvPicPr preferRelativeResize="0"/>
          <p:nvPr/>
        </p:nvPicPr>
        <p:blipFill rotWithShape="1">
          <a:blip r:embed="rId3">
            <a:alphaModFix/>
          </a:blip>
          <a:srcRect b="0" l="0" r="0" t="0"/>
          <a:stretch/>
        </p:blipFill>
        <p:spPr>
          <a:xfrm>
            <a:off x="6823800" y="3756960"/>
            <a:ext cx="524520" cy="468720"/>
          </a:xfrm>
          <a:prstGeom prst="rect">
            <a:avLst/>
          </a:prstGeom>
          <a:noFill/>
          <a:ln>
            <a:noFill/>
          </a:ln>
        </p:spPr>
      </p:pic>
      <p:sp>
        <p:nvSpPr>
          <p:cNvPr id="1623" name="Google Shape;1623;p266"/>
          <p:cNvSpPr/>
          <p:nvPr/>
        </p:nvSpPr>
        <p:spPr>
          <a:xfrm>
            <a:off x="6536520" y="4226040"/>
            <a:ext cx="1099800" cy="369000"/>
          </a:xfrm>
          <a:prstGeom prst="rect">
            <a:avLst/>
          </a:prstGeom>
          <a:noFill/>
          <a:ln>
            <a:noFill/>
          </a:ln>
        </p:spPr>
        <p:txBody>
          <a:bodyPr anchorCtr="0" anchor="t" bIns="60825" lIns="122025" spcFirstLastPara="1" rIns="122025" wrap="square" tIns="60825">
            <a:noAutofit/>
          </a:bodyPr>
          <a:lstStyle/>
          <a:p>
            <a:pPr indent="0" lvl="0" marL="0" marR="0" rtl="0" algn="ctr">
              <a:lnSpc>
                <a:spcPct val="100000"/>
              </a:lnSpc>
              <a:spcBef>
                <a:spcPts val="0"/>
              </a:spcBef>
              <a:spcAft>
                <a:spcPts val="0"/>
              </a:spcAft>
              <a:buNone/>
            </a:pPr>
            <a:r>
              <a:rPr b="1" i="0" lang="en" sz="1400" u="none" cap="none" strike="noStrike">
                <a:solidFill>
                  <a:srgbClr val="717680"/>
                </a:solidFill>
                <a:latin typeface="Open Sans"/>
                <a:ea typeface="Open Sans"/>
                <a:cs typeface="Open Sans"/>
                <a:sym typeface="Open Sans"/>
              </a:rPr>
              <a:t>Network</a:t>
            </a:r>
            <a:endParaRPr b="0" i="0" sz="1400" u="none" cap="none" strike="noStrike">
              <a:latin typeface="Arial"/>
              <a:ea typeface="Arial"/>
              <a:cs typeface="Arial"/>
              <a:sym typeface="Arial"/>
            </a:endParaRPr>
          </a:p>
        </p:txBody>
      </p:sp>
      <p:pic>
        <p:nvPicPr>
          <p:cNvPr id="1624" name="Google Shape;1624;p266"/>
          <p:cNvPicPr preferRelativeResize="0"/>
          <p:nvPr/>
        </p:nvPicPr>
        <p:blipFill rotWithShape="1">
          <a:blip r:embed="rId4">
            <a:alphaModFix/>
          </a:blip>
          <a:srcRect b="0" l="0" r="0" t="0"/>
          <a:stretch/>
        </p:blipFill>
        <p:spPr>
          <a:xfrm>
            <a:off x="6402600" y="2129760"/>
            <a:ext cx="1367640" cy="692640"/>
          </a:xfrm>
          <a:prstGeom prst="rect">
            <a:avLst/>
          </a:prstGeom>
          <a:noFill/>
          <a:ln>
            <a:noFill/>
          </a:ln>
        </p:spPr>
      </p:pic>
      <p:sp>
        <p:nvSpPr>
          <p:cNvPr id="1625" name="Google Shape;1625;p266"/>
          <p:cNvSpPr/>
          <p:nvPr/>
        </p:nvSpPr>
        <p:spPr>
          <a:xfrm rot="5400000">
            <a:off x="6768720" y="1623600"/>
            <a:ext cx="635400" cy="271440"/>
          </a:xfrm>
          <a:prstGeom prst="rightArrow">
            <a:avLst>
              <a:gd fmla="val 50000" name="adj1"/>
              <a:gd fmla="val 49115" name="adj2"/>
            </a:avLst>
          </a:prstGeom>
          <a:solidFill>
            <a:srgbClr val="52AAAC"/>
          </a:solidFill>
          <a:ln cap="flat" cmpd="sng" w="9525">
            <a:solidFill>
              <a:srgbClr val="47AEAF"/>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66"/>
          <p:cNvSpPr/>
          <p:nvPr/>
        </p:nvSpPr>
        <p:spPr>
          <a:xfrm rot="5400000">
            <a:off x="6768720" y="3057120"/>
            <a:ext cx="635400" cy="271440"/>
          </a:xfrm>
          <a:prstGeom prst="rightArrow">
            <a:avLst>
              <a:gd fmla="val 50000" name="adj1"/>
              <a:gd fmla="val 49115" name="adj2"/>
            </a:avLst>
          </a:prstGeom>
          <a:solidFill>
            <a:srgbClr val="52AAAC"/>
          </a:solidFill>
          <a:ln cap="flat" cmpd="sng" w="9525">
            <a:solidFill>
              <a:srgbClr val="47AEAF"/>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plunkServer.png" id="1627" name="Google Shape;1627;p266"/>
          <p:cNvPicPr preferRelativeResize="0"/>
          <p:nvPr/>
        </p:nvPicPr>
        <p:blipFill rotWithShape="1">
          <a:blip r:embed="rId5">
            <a:alphaModFix/>
          </a:blip>
          <a:srcRect b="0" l="0" r="0" t="0"/>
          <a:stretch/>
        </p:blipFill>
        <p:spPr>
          <a:xfrm>
            <a:off x="7770600" y="1134720"/>
            <a:ext cx="424080" cy="475920"/>
          </a:xfrm>
          <a:prstGeom prst="rect">
            <a:avLst/>
          </a:prstGeom>
          <a:noFill/>
          <a:ln>
            <a:noFill/>
          </a:ln>
        </p:spPr>
      </p:pic>
      <p:pic>
        <p:nvPicPr>
          <p:cNvPr id="1628" name="Google Shape;1628;p266"/>
          <p:cNvPicPr preferRelativeResize="0"/>
          <p:nvPr/>
        </p:nvPicPr>
        <p:blipFill rotWithShape="1">
          <a:blip r:embed="rId6">
            <a:alphaModFix/>
          </a:blip>
          <a:srcRect b="0" l="0" r="0" t="0"/>
          <a:stretch/>
        </p:blipFill>
        <p:spPr>
          <a:xfrm>
            <a:off x="6322680" y="671040"/>
            <a:ext cx="1527120" cy="355680"/>
          </a:xfrm>
          <a:prstGeom prst="rect">
            <a:avLst/>
          </a:prstGeom>
          <a:noFill/>
          <a:ln>
            <a:noFill/>
          </a:ln>
        </p:spPr>
      </p:pic>
      <p:sp>
        <p:nvSpPr>
          <p:cNvPr id="1629" name="Google Shape;1629;p266"/>
          <p:cNvSpPr/>
          <p:nvPr/>
        </p:nvSpPr>
        <p:spPr>
          <a:xfrm rot="7199400">
            <a:off x="5942160" y="3030120"/>
            <a:ext cx="635400" cy="271440"/>
          </a:xfrm>
          <a:prstGeom prst="rightArrow">
            <a:avLst>
              <a:gd fmla="val 50000" name="adj1"/>
              <a:gd fmla="val 49115" name="adj2"/>
            </a:avLst>
          </a:prstGeom>
          <a:solidFill>
            <a:srgbClr val="52AAAC"/>
          </a:solidFill>
          <a:ln cap="flat" cmpd="sng" w="9525">
            <a:solidFill>
              <a:srgbClr val="47AEAF"/>
            </a:solidFill>
            <a:prstDash val="solid"/>
            <a:round/>
            <a:headEnd len="sm" w="sm" type="none"/>
            <a:tailEnd len="sm" w="sm" type="none"/>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266"/>
          <p:cNvGrpSpPr/>
          <p:nvPr/>
        </p:nvGrpSpPr>
        <p:grpSpPr>
          <a:xfrm>
            <a:off x="5568480" y="3612240"/>
            <a:ext cx="525240" cy="480600"/>
            <a:chOff x="5568480" y="3612240"/>
            <a:chExt cx="525240" cy="480600"/>
          </a:xfrm>
        </p:grpSpPr>
        <p:pic>
          <p:nvPicPr>
            <p:cNvPr id="1631" name="Google Shape;1631;p266"/>
            <p:cNvPicPr preferRelativeResize="0"/>
            <p:nvPr/>
          </p:nvPicPr>
          <p:blipFill rotWithShape="1">
            <a:blip r:embed="rId7">
              <a:alphaModFix/>
            </a:blip>
            <a:srcRect b="0" l="0" r="0" t="0"/>
            <a:stretch/>
          </p:blipFill>
          <p:spPr>
            <a:xfrm>
              <a:off x="5568480" y="3612240"/>
              <a:ext cx="295200" cy="456480"/>
            </a:xfrm>
            <a:prstGeom prst="rect">
              <a:avLst/>
            </a:prstGeom>
            <a:noFill/>
            <a:ln>
              <a:noFill/>
            </a:ln>
          </p:spPr>
        </p:pic>
        <p:pic>
          <p:nvPicPr>
            <p:cNvPr id="1632" name="Google Shape;1632;p266"/>
            <p:cNvPicPr preferRelativeResize="0"/>
            <p:nvPr/>
          </p:nvPicPr>
          <p:blipFill rotWithShape="1">
            <a:blip r:embed="rId7">
              <a:alphaModFix/>
            </a:blip>
            <a:srcRect b="0" l="0" r="0" t="0"/>
            <a:stretch/>
          </p:blipFill>
          <p:spPr>
            <a:xfrm>
              <a:off x="5798520" y="3622680"/>
              <a:ext cx="295200" cy="456480"/>
            </a:xfrm>
            <a:prstGeom prst="rect">
              <a:avLst/>
            </a:prstGeom>
            <a:noFill/>
            <a:ln>
              <a:noFill/>
            </a:ln>
          </p:spPr>
        </p:pic>
        <p:pic>
          <p:nvPicPr>
            <p:cNvPr id="1633" name="Google Shape;1633;p266"/>
            <p:cNvPicPr preferRelativeResize="0"/>
            <p:nvPr/>
          </p:nvPicPr>
          <p:blipFill rotWithShape="1">
            <a:blip r:embed="rId7">
              <a:alphaModFix/>
            </a:blip>
            <a:srcRect b="0" l="0" r="0" t="0"/>
            <a:stretch/>
          </p:blipFill>
          <p:spPr>
            <a:xfrm>
              <a:off x="5683680" y="3636360"/>
              <a:ext cx="295200" cy="456480"/>
            </a:xfrm>
            <a:prstGeom prst="rect">
              <a:avLst/>
            </a:prstGeom>
            <a:noFill/>
            <a:ln>
              <a:noFill/>
            </a:ln>
          </p:spPr>
        </p:pic>
      </p:grpSp>
      <p:sp>
        <p:nvSpPr>
          <p:cNvPr id="1634" name="Google Shape;1634;p266"/>
          <p:cNvSpPr/>
          <p:nvPr/>
        </p:nvSpPr>
        <p:spPr>
          <a:xfrm>
            <a:off x="7349040" y="2936520"/>
            <a:ext cx="1104840" cy="45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 sz="1200" u="none" cap="none" strike="noStrike">
                <a:solidFill>
                  <a:srgbClr val="555960"/>
                </a:solidFill>
                <a:latin typeface="Overpass"/>
                <a:ea typeface="Overpass"/>
                <a:cs typeface="Overpass"/>
                <a:sym typeface="Overpass"/>
              </a:rPr>
              <a:t>Collect Data</a:t>
            </a:r>
            <a:endParaRPr b="0" i="0" sz="1200" u="none" cap="none" strike="noStrike">
              <a:latin typeface="Arial"/>
              <a:ea typeface="Arial"/>
              <a:cs typeface="Arial"/>
              <a:sym typeface="Arial"/>
            </a:endParaRPr>
          </a:p>
        </p:txBody>
      </p:sp>
      <p:sp>
        <p:nvSpPr>
          <p:cNvPr id="1635" name="Google Shape;1635;p266"/>
          <p:cNvSpPr/>
          <p:nvPr/>
        </p:nvSpPr>
        <p:spPr>
          <a:xfrm>
            <a:off x="4734720" y="2711520"/>
            <a:ext cx="1587600" cy="4586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i="0" lang="en" sz="1200" u="none" cap="none" strike="noStrike">
                <a:solidFill>
                  <a:srgbClr val="555960"/>
                </a:solidFill>
                <a:latin typeface="Overpass"/>
                <a:ea typeface="Overpass"/>
                <a:cs typeface="Overpass"/>
                <a:sym typeface="Overpass"/>
              </a:rPr>
              <a:t>Send Notification/</a:t>
            </a:r>
            <a:endParaRPr b="0" i="0" sz="1200" u="none" cap="none" strike="noStrike">
              <a:latin typeface="Arial"/>
              <a:ea typeface="Arial"/>
              <a:cs typeface="Arial"/>
              <a:sym typeface="Arial"/>
            </a:endParaRPr>
          </a:p>
          <a:p>
            <a:pPr indent="0" lvl="0" marL="0" marR="0" rtl="0" algn="ctr">
              <a:lnSpc>
                <a:spcPct val="90000"/>
              </a:lnSpc>
              <a:spcBef>
                <a:spcPts val="0"/>
              </a:spcBef>
              <a:spcAft>
                <a:spcPts val="0"/>
              </a:spcAft>
              <a:buNone/>
            </a:pPr>
            <a:r>
              <a:rPr b="0" i="0" lang="en" sz="1200" u="none" cap="none" strike="noStrike">
                <a:solidFill>
                  <a:srgbClr val="555960"/>
                </a:solidFill>
                <a:latin typeface="Overpass"/>
                <a:ea typeface="Overpass"/>
                <a:cs typeface="Overpass"/>
                <a:sym typeface="Overpass"/>
              </a:rPr>
              <a:t>Open Ticket</a:t>
            </a:r>
            <a:endParaRPr b="0" i="0" sz="1200" u="none" cap="none" strike="noStrike">
              <a:latin typeface="Arial"/>
              <a:ea typeface="Arial"/>
              <a:cs typeface="Arial"/>
              <a:sym typeface="Arial"/>
            </a:endParaRPr>
          </a:p>
        </p:txBody>
      </p:sp>
      <p:sp>
        <p:nvSpPr>
          <p:cNvPr id="1636" name="Google Shape;1636;p266"/>
          <p:cNvSpPr txBox="1"/>
          <p:nvPr/>
        </p:nvSpPr>
        <p:spPr>
          <a:xfrm>
            <a:off x="355680" y="1565640"/>
            <a:ext cx="4010400" cy="2875320"/>
          </a:xfrm>
          <a:prstGeom prst="rect">
            <a:avLst/>
          </a:prstGeom>
          <a:noFill/>
          <a:ln>
            <a:noFill/>
          </a:ln>
        </p:spPr>
        <p:txBody>
          <a:bodyPr anchorCtr="0" anchor="t" bIns="45700" lIns="91425" spcFirstLastPara="1" rIns="91425" wrap="square" tIns="45700">
            <a:noAutofit/>
          </a:bodyPr>
          <a:lstStyle/>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Monitoring/Logging Platform detects event and calls the Ansible Tower API</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Ansible Tower runs a playbook to collect event-specific information</a:t>
            </a:r>
            <a:endParaRPr b="0" i="0" sz="1400" u="none" cap="none" strike="noStrike">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Overpass"/>
              <a:buAutoNum type="arabicPeriod"/>
            </a:pPr>
            <a:r>
              <a:rPr b="0" i="0" lang="en" sz="1400" u="none" cap="none" strike="noStrike">
                <a:solidFill>
                  <a:srgbClr val="000000"/>
                </a:solidFill>
                <a:latin typeface="Proxima Nova"/>
                <a:ea typeface="Proxima Nova"/>
                <a:cs typeface="Proxima Nova"/>
                <a:sym typeface="Proxima Nova"/>
              </a:rPr>
              <a:t>Ansible Tower runs a playbook to open a support ticket and/or notify Tier 2 support</a:t>
            </a:r>
            <a:endParaRPr b="0" i="0" sz="1400" u="none" cap="none" strike="noStrike">
              <a:latin typeface="Arial"/>
              <a:ea typeface="Arial"/>
              <a:cs typeface="Arial"/>
              <a:sym typeface="Arial"/>
            </a:endParaRPr>
          </a:p>
        </p:txBody>
      </p:sp>
      <p:sp>
        <p:nvSpPr>
          <p:cNvPr id="1637" name="Google Shape;1637;p266"/>
          <p:cNvSpPr txBox="1"/>
          <p:nvPr/>
        </p:nvSpPr>
        <p:spPr>
          <a:xfrm>
            <a:off x="826560" y="0"/>
            <a:ext cx="7490520" cy="10627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 sz="2800" u="none" cap="none" strike="noStrike">
                <a:solidFill>
                  <a:srgbClr val="000000"/>
                </a:solidFill>
                <a:latin typeface="Proxima Nova"/>
                <a:ea typeface="Proxima Nova"/>
                <a:cs typeface="Proxima Nova"/>
                <a:sym typeface="Proxima Nova"/>
              </a:rPr>
              <a:t>Tier 1 Support Automation</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67"/>
          <p:cNvSpPr txBox="1"/>
          <p:nvPr/>
        </p:nvSpPr>
        <p:spPr>
          <a:xfrm>
            <a:off x="597960" y="251640"/>
            <a:ext cx="7815900" cy="4146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0" i="0" lang="en" sz="3200" u="none" cap="none" strike="noStrike">
                <a:solidFill>
                  <a:srgbClr val="EE0000"/>
                </a:solidFill>
                <a:latin typeface="Red Hat Display"/>
                <a:ea typeface="Red Hat Display"/>
                <a:cs typeface="Red Hat Display"/>
                <a:sym typeface="Red Hat Display"/>
              </a:rPr>
              <a:t>Automated Security &amp; HIPAA Compliance</a:t>
            </a:r>
            <a:endParaRPr b="0" i="0" sz="3200" u="none" cap="none" strike="noStrike">
              <a:solidFill>
                <a:srgbClr val="000000"/>
              </a:solidFill>
              <a:latin typeface="Arial"/>
              <a:ea typeface="Arial"/>
              <a:cs typeface="Arial"/>
              <a:sym typeface="Arial"/>
            </a:endParaRPr>
          </a:p>
        </p:txBody>
      </p:sp>
      <p:sp>
        <p:nvSpPr>
          <p:cNvPr id="1643" name="Google Shape;1643;p267"/>
          <p:cNvSpPr txBox="1"/>
          <p:nvPr/>
        </p:nvSpPr>
        <p:spPr>
          <a:xfrm>
            <a:off x="384480" y="6186240"/>
            <a:ext cx="126600" cy="1266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fld id="{00000000-1234-1234-1234-123412341234}" type="slidenum">
              <a:rPr b="0" i="0" lang="en" sz="600" u="none" cap="none" strike="noStrike">
                <a:solidFill>
                  <a:srgbClr val="000000"/>
                </a:solidFill>
                <a:latin typeface="Red Hat Text Medium"/>
                <a:ea typeface="Red Hat Text Medium"/>
                <a:cs typeface="Red Hat Text Medium"/>
                <a:sym typeface="Red Hat Text Medium"/>
              </a:rPr>
              <a:t>‹#›</a:t>
            </a:fld>
            <a:endParaRPr b="0" i="0" sz="600" u="none" cap="none" strike="noStrike">
              <a:latin typeface="Times New Roman"/>
              <a:ea typeface="Times New Roman"/>
              <a:cs typeface="Times New Roman"/>
              <a:sym typeface="Times New Roman"/>
            </a:endParaRPr>
          </a:p>
        </p:txBody>
      </p:sp>
      <p:sp>
        <p:nvSpPr>
          <p:cNvPr id="1644" name="Google Shape;1644;p267"/>
          <p:cNvSpPr/>
          <p:nvPr/>
        </p:nvSpPr>
        <p:spPr>
          <a:xfrm>
            <a:off x="377280" y="1140120"/>
            <a:ext cx="3184200" cy="3396000"/>
          </a:xfrm>
          <a:prstGeom prst="rect">
            <a:avLst/>
          </a:prstGeom>
          <a:noFill/>
          <a:ln>
            <a:noFill/>
          </a:ln>
        </p:spPr>
        <p:txBody>
          <a:bodyPr anchorCtr="0" anchor="t" bIns="91425" lIns="91425" spcFirstLastPara="1" rIns="91425" wrap="square" tIns="91425">
            <a:noAutofit/>
          </a:bodyPr>
          <a:lstStyle/>
          <a:p>
            <a:pPr indent="-253800" lvl="0" marL="29196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Industry standards based compliance - </a:t>
            </a:r>
            <a:br>
              <a:rPr b="0" i="0" lang="en" sz="1800" u="none" cap="none" strike="noStrike">
                <a:latin typeface="Arial"/>
                <a:ea typeface="Arial"/>
                <a:cs typeface="Arial"/>
                <a:sym typeface="Arial"/>
              </a:rPr>
            </a:br>
            <a:r>
              <a:rPr b="0" i="0" lang="en" sz="1000" u="none" cap="none" strike="noStrike">
                <a:solidFill>
                  <a:srgbClr val="000000"/>
                </a:solidFill>
                <a:latin typeface="Arial"/>
                <a:ea typeface="Arial"/>
                <a:cs typeface="Arial"/>
                <a:sym typeface="Arial"/>
              </a:rPr>
              <a:t>OpenSCAP, NIST, and HIPAA</a:t>
            </a:r>
            <a:endParaRPr b="0" i="0" sz="1000" u="none" cap="none" strike="noStrike">
              <a:latin typeface="Arial"/>
              <a:ea typeface="Arial"/>
              <a:cs typeface="Arial"/>
              <a:sym typeface="Arial"/>
            </a:endParaRPr>
          </a:p>
          <a:p>
            <a:pPr indent="-253800" lvl="0" marL="291960" marR="0" rtl="0" algn="l">
              <a:lnSpc>
                <a:spcPct val="115000"/>
              </a:lnSpc>
              <a:spcBef>
                <a:spcPts val="601"/>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Continuous scanning and remediation to remain in compliance with regulation; prevent cyber threats </a:t>
            </a:r>
            <a:endParaRPr b="0" i="0" sz="1000" u="none" cap="none" strike="noStrike">
              <a:latin typeface="Arial"/>
              <a:ea typeface="Arial"/>
              <a:cs typeface="Arial"/>
              <a:sym typeface="Arial"/>
            </a:endParaRPr>
          </a:p>
          <a:p>
            <a:pPr indent="-253800" lvl="0" marL="291960" marR="0" rtl="0" algn="l">
              <a:lnSpc>
                <a:spcPct val="115000"/>
              </a:lnSpc>
              <a:spcBef>
                <a:spcPts val="601"/>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Real time configuration and drift management</a:t>
            </a:r>
            <a:endParaRPr b="0" i="0" sz="1000" u="none" cap="none" strike="noStrike">
              <a:latin typeface="Arial"/>
              <a:ea typeface="Arial"/>
              <a:cs typeface="Arial"/>
              <a:sym typeface="Arial"/>
            </a:endParaRPr>
          </a:p>
          <a:p>
            <a:pPr indent="-253800" lvl="0" marL="291960" marR="0" rtl="0" algn="l">
              <a:lnSpc>
                <a:spcPct val="115000"/>
              </a:lnSpc>
              <a:spcBef>
                <a:spcPts val="601"/>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Simplify and speed up response to audits</a:t>
            </a:r>
            <a:endParaRPr b="0" i="0" sz="1000" u="none" cap="none" strike="noStrike">
              <a:latin typeface="Arial"/>
              <a:ea typeface="Arial"/>
              <a:cs typeface="Arial"/>
              <a:sym typeface="Arial"/>
            </a:endParaRPr>
          </a:p>
          <a:p>
            <a:pPr indent="0" lvl="0" marL="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0" lvl="0" marL="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0" lvl="0" marL="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p:txBody>
      </p:sp>
      <p:sp>
        <p:nvSpPr>
          <p:cNvPr id="1645" name="Google Shape;1645;p267"/>
          <p:cNvSpPr/>
          <p:nvPr/>
        </p:nvSpPr>
        <p:spPr>
          <a:xfrm>
            <a:off x="299160" y="3231000"/>
            <a:ext cx="4106400" cy="2809200"/>
          </a:xfrm>
          <a:prstGeom prst="rect">
            <a:avLst/>
          </a:prstGeom>
          <a:noFill/>
          <a:ln>
            <a:noFill/>
          </a:ln>
        </p:spPr>
        <p:txBody>
          <a:bodyPr anchorCtr="0" anchor="t" bIns="91425" lIns="91425" spcFirstLastPara="1" rIns="91425" wrap="square" tIns="91425">
            <a:noAutofit/>
          </a:bodyPr>
          <a:lstStyle/>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Consistent and verifiable enforcement policies</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Compliance awareness and transparency</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Reduced probability of human error and analysis time</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Compliance as code </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Simplified reporting</a:t>
            </a:r>
            <a:endParaRPr b="0" i="0" sz="1000" u="none" cap="none" strike="noStrike">
              <a:latin typeface="Arial"/>
              <a:ea typeface="Arial"/>
              <a:cs typeface="Arial"/>
              <a:sym typeface="Arial"/>
            </a:endParaRPr>
          </a:p>
          <a:p>
            <a:pPr indent="-228240" lvl="0" marL="34308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Automation</a:t>
            </a:r>
            <a:endParaRPr b="0" i="0" sz="1000" u="none" cap="none" strike="noStrike">
              <a:latin typeface="Arial"/>
              <a:ea typeface="Arial"/>
              <a:cs typeface="Arial"/>
              <a:sym typeface="Arial"/>
            </a:endParaRPr>
          </a:p>
          <a:p>
            <a:pPr indent="12599" lvl="0" marL="165239"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a:p>
            <a:pPr indent="-88560" lvl="0" marL="190440" marR="0" rtl="0" algn="l">
              <a:lnSpc>
                <a:spcPct val="115000"/>
              </a:lnSpc>
              <a:spcBef>
                <a:spcPts val="601"/>
              </a:spcBef>
              <a:spcAft>
                <a:spcPts val="0"/>
              </a:spcAft>
              <a:buNone/>
            </a:pPr>
            <a:r>
              <a:t/>
            </a:r>
            <a:endParaRPr b="0" i="0" sz="1000" u="none" cap="none" strike="noStrike">
              <a:latin typeface="Arial"/>
              <a:ea typeface="Arial"/>
              <a:cs typeface="Arial"/>
              <a:sym typeface="Arial"/>
            </a:endParaRPr>
          </a:p>
        </p:txBody>
      </p:sp>
      <p:sp>
        <p:nvSpPr>
          <p:cNvPr id="1646" name="Google Shape;1646;p267"/>
          <p:cNvSpPr/>
          <p:nvPr/>
        </p:nvSpPr>
        <p:spPr>
          <a:xfrm>
            <a:off x="377280" y="785160"/>
            <a:ext cx="3761700" cy="39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Red Hat Display"/>
                <a:ea typeface="Red Hat Display"/>
                <a:cs typeface="Red Hat Display"/>
                <a:sym typeface="Red Hat Display"/>
              </a:rPr>
              <a:t>Business Drivers</a:t>
            </a:r>
            <a:endParaRPr b="0" i="0" sz="1400" u="none" cap="none" strike="noStrike">
              <a:latin typeface="Arial"/>
              <a:ea typeface="Arial"/>
              <a:cs typeface="Arial"/>
              <a:sym typeface="Arial"/>
            </a:endParaRPr>
          </a:p>
        </p:txBody>
      </p:sp>
      <p:sp>
        <p:nvSpPr>
          <p:cNvPr id="1647" name="Google Shape;1647;p267"/>
          <p:cNvSpPr/>
          <p:nvPr/>
        </p:nvSpPr>
        <p:spPr>
          <a:xfrm>
            <a:off x="410760" y="2968920"/>
            <a:ext cx="3761700" cy="39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Red Hat Display"/>
                <a:ea typeface="Red Hat Display"/>
                <a:cs typeface="Red Hat Display"/>
                <a:sym typeface="Red Hat Display"/>
              </a:rPr>
              <a:t>Technical Requirements</a:t>
            </a:r>
            <a:endParaRPr b="0" i="0" sz="1400" u="none" cap="none" strike="noStrike">
              <a:latin typeface="Arial"/>
              <a:ea typeface="Arial"/>
              <a:cs typeface="Arial"/>
              <a:sym typeface="Arial"/>
            </a:endParaRPr>
          </a:p>
        </p:txBody>
      </p:sp>
      <p:sp>
        <p:nvSpPr>
          <p:cNvPr id="1648" name="Google Shape;1648;p267"/>
          <p:cNvSpPr txBox="1"/>
          <p:nvPr/>
        </p:nvSpPr>
        <p:spPr>
          <a:xfrm>
            <a:off x="5386320" y="2364480"/>
            <a:ext cx="2337600" cy="539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000000"/>
                </a:solidFill>
                <a:latin typeface="Red Hat Display"/>
                <a:ea typeface="Red Hat Display"/>
                <a:cs typeface="Red Hat Display"/>
                <a:sym typeface="Red Hat Display"/>
              </a:rPr>
              <a:t>AUTOMATED SECURITY &amp; HIPAA COMPLIANCE </a:t>
            </a:r>
            <a:endParaRPr b="0" i="0" sz="1000" u="none" cap="none" strike="noStrike">
              <a:solidFill>
                <a:srgbClr val="000000"/>
              </a:solidFill>
              <a:latin typeface="Arial"/>
              <a:ea typeface="Arial"/>
              <a:cs typeface="Arial"/>
              <a:sym typeface="Arial"/>
            </a:endParaRPr>
          </a:p>
        </p:txBody>
      </p:sp>
      <p:sp>
        <p:nvSpPr>
          <p:cNvPr id="1649" name="Google Shape;1649;p267"/>
          <p:cNvSpPr/>
          <p:nvPr/>
        </p:nvSpPr>
        <p:spPr>
          <a:xfrm>
            <a:off x="5871960" y="1008720"/>
            <a:ext cx="1366200" cy="13554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 Shape;1229;p98" id="1650" name="Google Shape;1650;p267"/>
          <p:cNvPicPr preferRelativeResize="0"/>
          <p:nvPr/>
        </p:nvPicPr>
        <p:blipFill rotWithShape="1">
          <a:blip r:embed="rId3">
            <a:alphaModFix/>
          </a:blip>
          <a:srcRect b="0" l="0" r="0" t="0"/>
          <a:stretch/>
        </p:blipFill>
        <p:spPr>
          <a:xfrm>
            <a:off x="6173640" y="1311480"/>
            <a:ext cx="756000" cy="749880"/>
          </a:xfrm>
          <a:prstGeom prst="rect">
            <a:avLst/>
          </a:prstGeom>
          <a:noFill/>
          <a:ln>
            <a:noFill/>
          </a:ln>
        </p:spPr>
      </p:pic>
      <p:sp>
        <p:nvSpPr>
          <p:cNvPr id="1651" name="Google Shape;1651;p267"/>
          <p:cNvSpPr/>
          <p:nvPr/>
        </p:nvSpPr>
        <p:spPr>
          <a:xfrm>
            <a:off x="5505840" y="3130200"/>
            <a:ext cx="2091900" cy="974100"/>
          </a:xfrm>
          <a:prstGeom prst="rect">
            <a:avLst/>
          </a:prstGeom>
          <a:noFill/>
          <a:ln>
            <a:noFill/>
          </a:ln>
        </p:spPr>
        <p:txBody>
          <a:bodyPr anchorCtr="0" anchor="t" bIns="68400" lIns="68400" spcFirstLastPara="1" rIns="68400" wrap="square" tIns="684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Red Hat Text"/>
                <a:ea typeface="Red Hat Text"/>
                <a:cs typeface="Red Hat Text"/>
                <a:sym typeface="Red Hat Text"/>
              </a:rPr>
              <a:t>Red Hat Technology:</a:t>
            </a:r>
            <a:endParaRPr b="0" i="0" sz="1100" u="none" cap="none" strike="noStrike">
              <a:latin typeface="Arial"/>
              <a:ea typeface="Arial"/>
              <a:cs typeface="Arial"/>
              <a:sym typeface="Arial"/>
            </a:endParaRPr>
          </a:p>
          <a:p>
            <a:pPr indent="-234720" lvl="0" marL="343080" marR="0" rtl="0" algn="l">
              <a:lnSpc>
                <a:spcPct val="100000"/>
              </a:lnSpc>
              <a:spcBef>
                <a:spcPts val="0"/>
              </a:spcBef>
              <a:spcAft>
                <a:spcPts val="0"/>
              </a:spcAft>
              <a:buClr>
                <a:srgbClr val="000000"/>
              </a:buClr>
              <a:buSzPts val="1100"/>
              <a:buFont typeface="Red Hat Text"/>
              <a:buChar char="●"/>
            </a:pPr>
            <a:r>
              <a:rPr b="0" i="0" lang="en" sz="1100" u="none" cap="none" strike="noStrike">
                <a:solidFill>
                  <a:srgbClr val="000000"/>
                </a:solidFill>
                <a:latin typeface="Red Hat Text"/>
                <a:ea typeface="Red Hat Text"/>
                <a:cs typeface="Red Hat Text"/>
                <a:sym typeface="Red Hat Text"/>
              </a:rPr>
              <a:t>RHEL</a:t>
            </a:r>
            <a:endParaRPr b="0" i="0" sz="1100" u="none" cap="none" strike="noStrike">
              <a:latin typeface="Arial"/>
              <a:ea typeface="Arial"/>
              <a:cs typeface="Arial"/>
              <a:sym typeface="Arial"/>
            </a:endParaRPr>
          </a:p>
          <a:p>
            <a:pPr indent="-234720" lvl="0" marL="343080" marR="0" rtl="0" algn="l">
              <a:lnSpc>
                <a:spcPct val="100000"/>
              </a:lnSpc>
              <a:spcBef>
                <a:spcPts val="0"/>
              </a:spcBef>
              <a:spcAft>
                <a:spcPts val="0"/>
              </a:spcAft>
              <a:buClr>
                <a:srgbClr val="000000"/>
              </a:buClr>
              <a:buSzPts val="1100"/>
              <a:buFont typeface="Red Hat Text"/>
              <a:buChar char="●"/>
            </a:pPr>
            <a:r>
              <a:rPr b="0" i="0" lang="en" sz="1100" u="none" cap="none" strike="noStrike">
                <a:solidFill>
                  <a:srgbClr val="000000"/>
                </a:solidFill>
                <a:latin typeface="Red Hat Text"/>
                <a:ea typeface="Red Hat Text"/>
                <a:cs typeface="Red Hat Text"/>
                <a:sym typeface="Red Hat Text"/>
              </a:rPr>
              <a:t>Satellite</a:t>
            </a:r>
            <a:endParaRPr b="0" i="0" sz="1100" u="none" cap="none" strike="noStrike">
              <a:latin typeface="Arial"/>
              <a:ea typeface="Arial"/>
              <a:cs typeface="Arial"/>
              <a:sym typeface="Arial"/>
            </a:endParaRPr>
          </a:p>
          <a:p>
            <a:pPr indent="-234720" lvl="0" marL="343080" marR="0" rtl="0" algn="l">
              <a:lnSpc>
                <a:spcPct val="100000"/>
              </a:lnSpc>
              <a:spcBef>
                <a:spcPts val="0"/>
              </a:spcBef>
              <a:spcAft>
                <a:spcPts val="0"/>
              </a:spcAft>
              <a:buClr>
                <a:srgbClr val="000000"/>
              </a:buClr>
              <a:buSzPts val="1100"/>
              <a:buFont typeface="Red Hat Text"/>
              <a:buChar char="●"/>
            </a:pPr>
            <a:r>
              <a:rPr b="0" i="0" lang="en" sz="1100" u="none" cap="none" strike="noStrike">
                <a:solidFill>
                  <a:srgbClr val="000000"/>
                </a:solidFill>
                <a:latin typeface="Red Hat Text"/>
                <a:ea typeface="Red Hat Text"/>
                <a:cs typeface="Red Hat Text"/>
                <a:sym typeface="Red Hat Text"/>
              </a:rPr>
              <a:t>Insights</a:t>
            </a:r>
            <a:endParaRPr b="0" i="0" sz="1100" u="none" cap="none" strike="noStrike">
              <a:latin typeface="Arial"/>
              <a:ea typeface="Arial"/>
              <a:cs typeface="Arial"/>
              <a:sym typeface="Arial"/>
            </a:endParaRPr>
          </a:p>
          <a:p>
            <a:pPr indent="-234720" lvl="0" marL="343080" marR="0" rtl="0" algn="l">
              <a:lnSpc>
                <a:spcPct val="100000"/>
              </a:lnSpc>
              <a:spcBef>
                <a:spcPts val="0"/>
              </a:spcBef>
              <a:spcAft>
                <a:spcPts val="0"/>
              </a:spcAft>
              <a:buClr>
                <a:srgbClr val="000000"/>
              </a:buClr>
              <a:buSzPts val="1100"/>
              <a:buFont typeface="Red Hat Text"/>
              <a:buChar char="●"/>
            </a:pPr>
            <a:r>
              <a:rPr b="0" i="0" lang="en" sz="1100" u="none" cap="none" strike="noStrike">
                <a:solidFill>
                  <a:srgbClr val="000000"/>
                </a:solidFill>
                <a:latin typeface="Red Hat Text"/>
                <a:ea typeface="Red Hat Text"/>
                <a:cs typeface="Red Hat Text"/>
                <a:sym typeface="Red Hat Text"/>
              </a:rPr>
              <a:t>Ansible Automation</a:t>
            </a:r>
            <a:endParaRPr b="0" i="0" sz="1100" u="none" cap="none" strike="noStrike">
              <a:latin typeface="Arial"/>
              <a:ea typeface="Arial"/>
              <a:cs typeface="Arial"/>
              <a:sym typeface="Arial"/>
            </a:endParaRPr>
          </a:p>
        </p:txBody>
      </p:sp>
      <p:sp>
        <p:nvSpPr>
          <p:cNvPr id="1652" name="Google Shape;1652;p267"/>
          <p:cNvSpPr/>
          <p:nvPr/>
        </p:nvSpPr>
        <p:spPr>
          <a:xfrm>
            <a:off x="7381080" y="4734720"/>
            <a:ext cx="506100" cy="1527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67"/>
          <p:cNvSpPr/>
          <p:nvPr/>
        </p:nvSpPr>
        <p:spPr>
          <a:xfrm>
            <a:off x="7913160" y="282240"/>
            <a:ext cx="918300" cy="16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68"/>
          <p:cNvSpPr txBox="1"/>
          <p:nvPr>
            <p:ph type="title"/>
          </p:nvPr>
        </p:nvSpPr>
        <p:spPr>
          <a:xfrm>
            <a:off x="456480" y="204473"/>
            <a:ext cx="8228100" cy="858300"/>
          </a:xfrm>
          <a:prstGeom prst="rect">
            <a:avLst/>
          </a:prstGeom>
          <a:noFill/>
          <a:ln>
            <a:noFill/>
          </a:ln>
        </p:spPr>
        <p:txBody>
          <a:bodyPr anchorCtr="0" anchor="ctr" bIns="0" lIns="0" spcFirstLastPara="1" rIns="0" wrap="square" tIns="35475">
            <a:noAutofit/>
          </a:bodyPr>
          <a:lstStyle/>
          <a:p>
            <a:pPr indent="0" lvl="0" marL="0" rtl="0" algn="ctr">
              <a:lnSpc>
                <a:spcPct val="93000"/>
              </a:lnSpc>
              <a:spcBef>
                <a:spcPts val="0"/>
              </a:spcBef>
              <a:spcAft>
                <a:spcPts val="0"/>
              </a:spcAft>
              <a:buClr>
                <a:srgbClr val="000000"/>
              </a:buClr>
              <a:buSzPts val="4000"/>
              <a:buFont typeface="Arial"/>
              <a:buNone/>
            </a:pPr>
            <a:r>
              <a:rPr lang="en" sz="3800">
                <a:solidFill>
                  <a:srgbClr val="000000"/>
                </a:solidFill>
              </a:rPr>
              <a:t>CICD for App Dev, Testing, Capacity/Performance (EAP &amp; WAS)</a:t>
            </a:r>
            <a:endParaRPr sz="1100"/>
          </a:p>
        </p:txBody>
      </p:sp>
      <p:pic>
        <p:nvPicPr>
          <p:cNvPr id="1659" name="Google Shape;1659;p268"/>
          <p:cNvPicPr preferRelativeResize="0"/>
          <p:nvPr/>
        </p:nvPicPr>
        <p:blipFill rotWithShape="1">
          <a:blip r:embed="rId3">
            <a:alphaModFix/>
          </a:blip>
          <a:srcRect b="10818" l="2953" r="8894" t="2563"/>
          <a:stretch/>
        </p:blipFill>
        <p:spPr>
          <a:xfrm>
            <a:off x="2152550" y="1362875"/>
            <a:ext cx="4835925" cy="3561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69"/>
          <p:cNvSpPr txBox="1"/>
          <p:nvPr>
            <p:ph type="title"/>
          </p:nvPr>
        </p:nvSpPr>
        <p:spPr>
          <a:xfrm>
            <a:off x="456480" y="204473"/>
            <a:ext cx="8228100" cy="858300"/>
          </a:xfrm>
          <a:prstGeom prst="rect">
            <a:avLst/>
          </a:prstGeom>
          <a:noFill/>
          <a:ln>
            <a:noFill/>
          </a:ln>
        </p:spPr>
        <p:txBody>
          <a:bodyPr anchorCtr="0" anchor="ctr" bIns="0" lIns="0" spcFirstLastPara="1" rIns="0" wrap="square" tIns="35475">
            <a:noAutofit/>
          </a:bodyPr>
          <a:lstStyle/>
          <a:p>
            <a:pPr indent="0" lvl="0" marL="0" rtl="0" algn="ctr">
              <a:lnSpc>
                <a:spcPct val="93000"/>
              </a:lnSpc>
              <a:spcBef>
                <a:spcPts val="0"/>
              </a:spcBef>
              <a:spcAft>
                <a:spcPts val="0"/>
              </a:spcAft>
              <a:buClr>
                <a:srgbClr val="000000"/>
              </a:buClr>
              <a:buSzPts val="4000"/>
              <a:buFont typeface="Arial"/>
              <a:buNone/>
            </a:pPr>
            <a:r>
              <a:rPr lang="en" sz="3800">
                <a:solidFill>
                  <a:srgbClr val="000000"/>
                </a:solidFill>
              </a:rPr>
              <a:t>Automated Virtual Host Provisioning</a:t>
            </a:r>
            <a:endParaRPr sz="1100"/>
          </a:p>
        </p:txBody>
      </p:sp>
      <p:pic>
        <p:nvPicPr>
          <p:cNvPr id="1665" name="Google Shape;1665;p269"/>
          <p:cNvPicPr preferRelativeResize="0"/>
          <p:nvPr/>
        </p:nvPicPr>
        <p:blipFill rotWithShape="1">
          <a:blip r:embed="rId3">
            <a:alphaModFix/>
          </a:blip>
          <a:srcRect b="-8" l="2153" r="2978" t="14259"/>
          <a:stretch/>
        </p:blipFill>
        <p:spPr>
          <a:xfrm>
            <a:off x="1753675" y="1213450"/>
            <a:ext cx="5345674" cy="36573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9" name="Shape 1669"/>
        <p:cNvGrpSpPr/>
        <p:nvPr/>
      </p:nvGrpSpPr>
      <p:grpSpPr>
        <a:xfrm>
          <a:off x="0" y="0"/>
          <a:ext cx="0" cy="0"/>
          <a:chOff x="0" y="0"/>
          <a:chExt cx="0" cy="0"/>
        </a:xfrm>
      </p:grpSpPr>
      <p:sp>
        <p:nvSpPr>
          <p:cNvPr id="1670" name="Google Shape;1670;p270"/>
          <p:cNvSpPr txBox="1"/>
          <p:nvPr>
            <p:ph type="title"/>
          </p:nvPr>
        </p:nvSpPr>
        <p:spPr>
          <a:xfrm>
            <a:off x="457955" y="91648"/>
            <a:ext cx="8228100" cy="858300"/>
          </a:xfrm>
          <a:prstGeom prst="rect">
            <a:avLst/>
          </a:prstGeom>
          <a:noFill/>
          <a:ln>
            <a:noFill/>
          </a:ln>
        </p:spPr>
        <p:txBody>
          <a:bodyPr anchorCtr="0" anchor="ctr" bIns="0" lIns="0" spcFirstLastPara="1" rIns="0" wrap="square" tIns="35475">
            <a:noAutofit/>
          </a:bodyPr>
          <a:lstStyle/>
          <a:p>
            <a:pPr indent="0" lvl="0" marL="0" rtl="0" algn="ctr">
              <a:lnSpc>
                <a:spcPct val="93000"/>
              </a:lnSpc>
              <a:spcBef>
                <a:spcPts val="0"/>
              </a:spcBef>
              <a:spcAft>
                <a:spcPts val="0"/>
              </a:spcAft>
              <a:buClr>
                <a:srgbClr val="000000"/>
              </a:buClr>
              <a:buSzPts val="4000"/>
              <a:buFont typeface="Arial"/>
              <a:buNone/>
            </a:pPr>
            <a:r>
              <a:rPr lang="en" sz="3800">
                <a:solidFill>
                  <a:srgbClr val="000000"/>
                </a:solidFill>
              </a:rPr>
              <a:t>Additional Resources </a:t>
            </a:r>
            <a:endParaRPr sz="1100"/>
          </a:p>
        </p:txBody>
      </p:sp>
      <p:sp>
        <p:nvSpPr>
          <p:cNvPr id="1671" name="Google Shape;1671;p270"/>
          <p:cNvSpPr txBox="1"/>
          <p:nvPr/>
        </p:nvSpPr>
        <p:spPr>
          <a:xfrm>
            <a:off x="457950" y="761550"/>
            <a:ext cx="8228100" cy="3972900"/>
          </a:xfrm>
          <a:prstGeom prst="rect">
            <a:avLst/>
          </a:prstGeom>
          <a:noFill/>
          <a:ln>
            <a:noFill/>
          </a:ln>
        </p:spPr>
        <p:txBody>
          <a:bodyPr anchorCtr="0" anchor="t" bIns="91425" lIns="91425" spcFirstLastPara="1" rIns="91425" wrap="square" tIns="91425">
            <a:noAutofit/>
          </a:bodyPr>
          <a:lstStyle/>
          <a:p>
            <a:pPr indent="0" lvl="0" marL="0" rtl="0" algn="l">
              <a:lnSpc>
                <a:spcPct val="93000"/>
              </a:lnSpc>
              <a:spcBef>
                <a:spcPts val="0"/>
              </a:spcBef>
              <a:spcAft>
                <a:spcPts val="0"/>
              </a:spcAft>
              <a:buNone/>
            </a:pPr>
            <a:r>
              <a:rPr lang="en"/>
              <a:t>Red Hat Resources</a:t>
            </a:r>
            <a:endParaRPr/>
          </a:p>
          <a:p>
            <a:pPr indent="-298450" lvl="0" marL="457200" rtl="0" algn="l">
              <a:lnSpc>
                <a:spcPct val="109090"/>
              </a:lnSpc>
              <a:spcBef>
                <a:spcPts val="1200"/>
              </a:spcBef>
              <a:spcAft>
                <a:spcPts val="0"/>
              </a:spcAft>
              <a:buSzPts val="1100"/>
              <a:buChar char="●"/>
            </a:pPr>
            <a:r>
              <a:rPr lang="en" sz="1100" u="sng">
                <a:solidFill>
                  <a:schemeClr val="hlink"/>
                </a:solidFill>
                <a:hlinkClick r:id="rId4"/>
              </a:rPr>
              <a:t>https://github.com/ansible/workshops</a:t>
            </a:r>
            <a:endParaRPr sz="1100" u="sng">
              <a:solidFill>
                <a:schemeClr val="hlink"/>
              </a:solidFill>
            </a:endParaRPr>
          </a:p>
          <a:p>
            <a:pPr indent="-298450" lvl="0" marL="457200" rtl="0" algn="l">
              <a:lnSpc>
                <a:spcPct val="109090"/>
              </a:lnSpc>
              <a:spcBef>
                <a:spcPts val="0"/>
              </a:spcBef>
              <a:spcAft>
                <a:spcPts val="0"/>
              </a:spcAft>
              <a:buSzPts val="1100"/>
              <a:buChar char="●"/>
            </a:pPr>
            <a:r>
              <a:rPr lang="en" sz="1100" u="sng">
                <a:solidFill>
                  <a:schemeClr val="hlink"/>
                </a:solidFill>
                <a:hlinkClick r:id="rId5"/>
              </a:rPr>
              <a:t>https://www.Ansible.com/</a:t>
            </a:r>
            <a:endParaRPr sz="1100" u="sng">
              <a:solidFill>
                <a:schemeClr val="hlink"/>
              </a:solidFill>
            </a:endParaRPr>
          </a:p>
          <a:p>
            <a:pPr indent="-298450" lvl="0" marL="457200" rtl="0" algn="l">
              <a:lnSpc>
                <a:spcPct val="109090"/>
              </a:lnSpc>
              <a:spcBef>
                <a:spcPts val="0"/>
              </a:spcBef>
              <a:spcAft>
                <a:spcPts val="0"/>
              </a:spcAft>
              <a:buSzPts val="1100"/>
              <a:buChar char="●"/>
            </a:pPr>
            <a:r>
              <a:rPr lang="en" sz="1100" u="sng">
                <a:solidFill>
                  <a:schemeClr val="hlink"/>
                </a:solidFill>
                <a:hlinkClick r:id="rId6"/>
              </a:rPr>
              <a:t>http://docs.Ansible.com/</a:t>
            </a:r>
            <a:endParaRPr sz="1100" u="sng">
              <a:solidFill>
                <a:schemeClr val="hlink"/>
              </a:solidFill>
            </a:endParaRPr>
          </a:p>
          <a:p>
            <a:pPr indent="0" lvl="0" marL="0" rtl="0" algn="l">
              <a:lnSpc>
                <a:spcPct val="93000"/>
              </a:lnSpc>
              <a:spcBef>
                <a:spcPts val="0"/>
              </a:spcBef>
              <a:spcAft>
                <a:spcPts val="0"/>
              </a:spcAft>
              <a:buNone/>
            </a:pPr>
            <a:r>
              <a:t/>
            </a:r>
            <a:endParaRPr/>
          </a:p>
          <a:p>
            <a:pPr indent="0" lvl="0" marL="0" rtl="0" algn="l">
              <a:lnSpc>
                <a:spcPct val="93000"/>
              </a:lnSpc>
              <a:spcBef>
                <a:spcPts val="0"/>
              </a:spcBef>
              <a:spcAft>
                <a:spcPts val="0"/>
              </a:spcAft>
              <a:buNone/>
            </a:pPr>
            <a:r>
              <a:rPr lang="en"/>
              <a:t>Microsoft Azure </a:t>
            </a:r>
            <a:endParaRPr/>
          </a:p>
          <a:p>
            <a:pPr indent="-298450" lvl="0" marL="457200" rtl="0" algn="l">
              <a:lnSpc>
                <a:spcPct val="93000"/>
              </a:lnSpc>
              <a:spcBef>
                <a:spcPts val="0"/>
              </a:spcBef>
              <a:spcAft>
                <a:spcPts val="0"/>
              </a:spcAft>
              <a:buSzPts val="1100"/>
              <a:buChar char="●"/>
            </a:pPr>
            <a:r>
              <a:rPr lang="en" sz="1100" u="sng">
                <a:solidFill>
                  <a:schemeClr val="hlink"/>
                </a:solidFill>
                <a:hlinkClick r:id="rId7"/>
              </a:rPr>
              <a:t>https://docs.microsoft.com/en-us/azure/developer/ansible/</a:t>
            </a:r>
            <a:endParaRPr/>
          </a:p>
          <a:p>
            <a:pPr indent="0" lvl="0" marL="0" rtl="0" algn="l">
              <a:lnSpc>
                <a:spcPct val="93000"/>
              </a:lnSpc>
              <a:spcBef>
                <a:spcPts val="0"/>
              </a:spcBef>
              <a:spcAft>
                <a:spcPts val="0"/>
              </a:spcAft>
              <a:buNone/>
            </a:pPr>
            <a:r>
              <a:t/>
            </a:r>
            <a:endParaRPr/>
          </a:p>
          <a:p>
            <a:pPr indent="0" lvl="0" marL="0" rtl="0" algn="l">
              <a:lnSpc>
                <a:spcPct val="93000"/>
              </a:lnSpc>
              <a:spcBef>
                <a:spcPts val="0"/>
              </a:spcBef>
              <a:spcAft>
                <a:spcPts val="0"/>
              </a:spcAft>
              <a:buNone/>
            </a:pPr>
            <a:r>
              <a:rPr lang="en"/>
              <a:t>Redhat Education</a:t>
            </a:r>
            <a:endParaRPr/>
          </a:p>
          <a:p>
            <a:pPr indent="-298450" lvl="0" marL="457200" rtl="0" algn="l">
              <a:lnSpc>
                <a:spcPct val="115000"/>
              </a:lnSpc>
              <a:spcBef>
                <a:spcPts val="0"/>
              </a:spcBef>
              <a:spcAft>
                <a:spcPts val="0"/>
              </a:spcAft>
              <a:buClr>
                <a:schemeClr val="dk1"/>
              </a:buClr>
              <a:buSzPts val="1100"/>
              <a:buChar char="●"/>
            </a:pPr>
            <a:r>
              <a:rPr lang="en" sz="1100" u="sng">
                <a:solidFill>
                  <a:schemeClr val="hlink"/>
                </a:solidFill>
                <a:hlinkClick r:id="rId8"/>
              </a:rPr>
              <a:t>http://redhatgov.io/</a:t>
            </a:r>
            <a:endParaRPr sz="11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100" u="sng">
                <a:solidFill>
                  <a:schemeClr val="hlink"/>
                </a:solidFill>
                <a:hlinkClick r:id="rId9"/>
              </a:rPr>
              <a:t>https://learn.openshift.com</a:t>
            </a:r>
            <a:endParaRPr sz="11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100" u="sng">
                <a:solidFill>
                  <a:schemeClr val="hlink"/>
                </a:solidFill>
                <a:hlinkClick r:id="rId10"/>
              </a:rPr>
              <a:t>http://lab.redhat.com</a:t>
            </a:r>
            <a:endParaRPr sz="11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100" u="sng">
                <a:solidFill>
                  <a:schemeClr val="hlink"/>
                </a:solidFill>
                <a:hlinkClick r:id="rId11"/>
              </a:rPr>
              <a:t>https://www.ansible.com/resources/ebooks</a:t>
            </a:r>
            <a:endParaRPr sz="11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100" u="sng">
                <a:solidFill>
                  <a:schemeClr val="hlink"/>
                </a:solidFill>
                <a:hlinkClick r:id="rId12"/>
              </a:rPr>
              <a:t>https://redhatdemos.com/</a:t>
            </a:r>
            <a:endParaRPr sz="1100" u="sng">
              <a:solidFill>
                <a:schemeClr val="hlink"/>
              </a:solidFill>
            </a:endParaRPr>
          </a:p>
          <a:p>
            <a:pPr indent="0" lvl="0" marL="0" rtl="0" algn="l">
              <a:lnSpc>
                <a:spcPct val="93000"/>
              </a:lnSpc>
              <a:spcBef>
                <a:spcPts val="0"/>
              </a:spcBef>
              <a:spcAft>
                <a:spcPts val="0"/>
              </a:spcAft>
              <a:buNone/>
            </a:pPr>
            <a:r>
              <a:t/>
            </a:r>
            <a:endParaRPr/>
          </a:p>
          <a:p>
            <a:pPr indent="0" lvl="0" marL="0" rtl="0" algn="l">
              <a:lnSpc>
                <a:spcPct val="93000"/>
              </a:lnSpc>
              <a:spcBef>
                <a:spcPts val="0"/>
              </a:spcBef>
              <a:spcAft>
                <a:spcPts val="0"/>
              </a:spcAft>
              <a:buNone/>
            </a:pPr>
            <a:r>
              <a:rPr lang="en"/>
              <a:t>GitHub Shadd Gallegos</a:t>
            </a:r>
            <a:endParaRPr/>
          </a:p>
          <a:p>
            <a:pPr indent="-298450" lvl="0" marL="457200" marR="0" rtl="0" algn="l">
              <a:lnSpc>
                <a:spcPct val="115000"/>
              </a:lnSpc>
              <a:spcBef>
                <a:spcPts val="0"/>
              </a:spcBef>
              <a:spcAft>
                <a:spcPts val="0"/>
              </a:spcAft>
              <a:buClr>
                <a:schemeClr val="dk1"/>
              </a:buClr>
              <a:buSzPts val="1100"/>
              <a:buChar char="●"/>
            </a:pPr>
            <a:r>
              <a:rPr lang="en" sz="1100" u="sng">
                <a:solidFill>
                  <a:schemeClr val="hlink"/>
                </a:solidFill>
                <a:hlinkClick r:id="rId13"/>
              </a:rPr>
              <a:t>https://github.com/ShaddGallegos/RHTI</a:t>
            </a:r>
            <a:endParaRPr sz="11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100" u="sng">
                <a:solidFill>
                  <a:schemeClr val="hlink"/>
                </a:solidFill>
              </a:rPr>
              <a:t>https://github.com/ShaddGallegos/RHTI/raw/master/Ansible_Tower/Ansible_Use_Cases/Ansible%20Use%20Case%20List.xlsx</a:t>
            </a:r>
            <a:endParaRPr sz="1100" u="sng">
              <a:solidFill>
                <a:schemeClr val="hlink"/>
              </a:solidFill>
            </a:endParaRPr>
          </a:p>
          <a:p>
            <a:pPr indent="-298450" lvl="0" marL="457200" marR="0" rtl="0" algn="l">
              <a:lnSpc>
                <a:spcPct val="115000"/>
              </a:lnSpc>
              <a:spcBef>
                <a:spcPts val="0"/>
              </a:spcBef>
              <a:spcAft>
                <a:spcPts val="0"/>
              </a:spcAft>
              <a:buClr>
                <a:schemeClr val="dk1"/>
              </a:buClr>
              <a:buSzPts val="1100"/>
              <a:buChar char="●"/>
            </a:pPr>
            <a:r>
              <a:t/>
            </a:r>
            <a:endParaRPr sz="1100" u="sng">
              <a:solidFill>
                <a:schemeClr val="hlink"/>
              </a:solidFill>
            </a:endParaRPr>
          </a:p>
          <a:p>
            <a:pPr indent="0" lvl="0" marL="457200" rtl="0" algn="l">
              <a:lnSpc>
                <a:spcPct val="93000"/>
              </a:lnSpc>
              <a:spcBef>
                <a:spcPts val="0"/>
              </a:spcBef>
              <a:spcAft>
                <a:spcPts val="0"/>
              </a:spcAft>
              <a:buNone/>
            </a:pPr>
            <a:r>
              <a:t/>
            </a:r>
            <a:endParaRPr sz="2000"/>
          </a:p>
          <a:p>
            <a:pPr indent="0" lvl="0" marL="0" marR="0" rtl="0" algn="l">
              <a:lnSpc>
                <a:spcPct val="93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226"/>
          <p:cNvPicPr preferRelativeResize="0"/>
          <p:nvPr/>
        </p:nvPicPr>
        <p:blipFill rotWithShape="1">
          <a:blip r:embed="rId3">
            <a:alphaModFix/>
          </a:blip>
          <a:srcRect b="0" l="0" r="0" t="0"/>
          <a:stretch/>
        </p:blipFill>
        <p:spPr>
          <a:xfrm>
            <a:off x="877680" y="909000"/>
            <a:ext cx="775800" cy="673920"/>
          </a:xfrm>
          <a:prstGeom prst="rect">
            <a:avLst/>
          </a:prstGeom>
          <a:noFill/>
          <a:ln>
            <a:noFill/>
          </a:ln>
        </p:spPr>
      </p:pic>
      <p:pic>
        <p:nvPicPr>
          <p:cNvPr id="950" name="Google Shape;950;p226"/>
          <p:cNvPicPr preferRelativeResize="0"/>
          <p:nvPr/>
        </p:nvPicPr>
        <p:blipFill rotWithShape="1">
          <a:blip r:embed="rId3">
            <a:alphaModFix/>
          </a:blip>
          <a:srcRect b="0" l="0" r="0" t="0"/>
          <a:stretch/>
        </p:blipFill>
        <p:spPr>
          <a:xfrm>
            <a:off x="877680" y="1792800"/>
            <a:ext cx="775800" cy="673920"/>
          </a:xfrm>
          <a:prstGeom prst="rect">
            <a:avLst/>
          </a:prstGeom>
          <a:noFill/>
          <a:ln>
            <a:noFill/>
          </a:ln>
        </p:spPr>
      </p:pic>
      <p:pic>
        <p:nvPicPr>
          <p:cNvPr id="951" name="Google Shape;951;p226"/>
          <p:cNvPicPr preferRelativeResize="0"/>
          <p:nvPr/>
        </p:nvPicPr>
        <p:blipFill rotWithShape="1">
          <a:blip r:embed="rId3">
            <a:alphaModFix/>
          </a:blip>
          <a:srcRect b="0" l="0" r="0" t="0"/>
          <a:stretch/>
        </p:blipFill>
        <p:spPr>
          <a:xfrm>
            <a:off x="877680" y="2676600"/>
            <a:ext cx="775800" cy="673920"/>
          </a:xfrm>
          <a:prstGeom prst="rect">
            <a:avLst/>
          </a:prstGeom>
          <a:noFill/>
          <a:ln>
            <a:noFill/>
          </a:ln>
        </p:spPr>
      </p:pic>
      <p:pic>
        <p:nvPicPr>
          <p:cNvPr id="952" name="Google Shape;952;p226"/>
          <p:cNvPicPr preferRelativeResize="0"/>
          <p:nvPr/>
        </p:nvPicPr>
        <p:blipFill rotWithShape="1">
          <a:blip r:embed="rId3">
            <a:alphaModFix/>
          </a:blip>
          <a:srcRect b="0" l="0" r="0" t="0"/>
          <a:stretch/>
        </p:blipFill>
        <p:spPr>
          <a:xfrm>
            <a:off x="877680" y="3560400"/>
            <a:ext cx="775800" cy="673920"/>
          </a:xfrm>
          <a:prstGeom prst="rect">
            <a:avLst/>
          </a:prstGeom>
          <a:noFill/>
          <a:ln>
            <a:noFill/>
          </a:ln>
        </p:spPr>
      </p:pic>
      <p:sp>
        <p:nvSpPr>
          <p:cNvPr id="953" name="Google Shape;953;p226"/>
          <p:cNvSpPr/>
          <p:nvPr/>
        </p:nvSpPr>
        <p:spPr>
          <a:xfrm>
            <a:off x="1653840" y="1245960"/>
            <a:ext cx="936720" cy="36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med" w="med" type="triangle"/>
          </a:ln>
        </p:spPr>
      </p:sp>
      <p:sp>
        <p:nvSpPr>
          <p:cNvPr id="954" name="Google Shape;954;p226"/>
          <p:cNvSpPr/>
          <p:nvPr/>
        </p:nvSpPr>
        <p:spPr>
          <a:xfrm>
            <a:off x="2590560" y="1053360"/>
            <a:ext cx="2347560" cy="384480"/>
          </a:xfrm>
          <a:prstGeom prst="rect">
            <a:avLst/>
          </a:prstGeom>
          <a:noFill/>
          <a:ln>
            <a:noFill/>
          </a:ln>
        </p:spPr>
        <p:txBody>
          <a:bodyPr anchorCtr="0" anchor="ctr" bIns="68400" lIns="68400" spcFirstLastPara="1" rIns="68400" wrap="square" tIns="684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Ansible used  in silo</a:t>
            </a:r>
            <a:endParaRPr b="0" i="0" sz="1400" u="none" cap="none" strike="noStrike">
              <a:latin typeface="Arial"/>
              <a:ea typeface="Arial"/>
              <a:cs typeface="Arial"/>
              <a:sym typeface="Arial"/>
            </a:endParaRPr>
          </a:p>
        </p:txBody>
      </p:sp>
      <p:sp>
        <p:nvSpPr>
          <p:cNvPr id="955" name="Google Shape;955;p226"/>
          <p:cNvSpPr/>
          <p:nvPr/>
        </p:nvSpPr>
        <p:spPr>
          <a:xfrm>
            <a:off x="2590560" y="1937520"/>
            <a:ext cx="2347560" cy="384480"/>
          </a:xfrm>
          <a:prstGeom prst="rect">
            <a:avLst/>
          </a:prstGeom>
          <a:noFill/>
          <a:ln>
            <a:noFill/>
          </a:ln>
        </p:spPr>
        <p:txBody>
          <a:bodyPr anchorCtr="0" anchor="ctr" bIns="68400" lIns="68400" spcFirstLastPara="1" rIns="68400" wrap="square" tIns="684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DIY scripting automation</a:t>
            </a:r>
            <a:endParaRPr b="0" i="0" sz="1400" u="none" cap="none" strike="noStrike">
              <a:latin typeface="Arial"/>
              <a:ea typeface="Arial"/>
              <a:cs typeface="Arial"/>
              <a:sym typeface="Arial"/>
            </a:endParaRPr>
          </a:p>
        </p:txBody>
      </p:sp>
      <p:sp>
        <p:nvSpPr>
          <p:cNvPr id="956" name="Google Shape;956;p226"/>
          <p:cNvSpPr/>
          <p:nvPr/>
        </p:nvSpPr>
        <p:spPr>
          <a:xfrm>
            <a:off x="1653840" y="2129760"/>
            <a:ext cx="936720" cy="36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med" w="med" type="triangle"/>
          </a:ln>
        </p:spPr>
      </p:sp>
      <p:sp>
        <p:nvSpPr>
          <p:cNvPr id="957" name="Google Shape;957;p226"/>
          <p:cNvSpPr/>
          <p:nvPr/>
        </p:nvSpPr>
        <p:spPr>
          <a:xfrm>
            <a:off x="1653840" y="3013560"/>
            <a:ext cx="936720" cy="36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med" w="med" type="triangle"/>
          </a:ln>
        </p:spPr>
      </p:sp>
      <p:sp>
        <p:nvSpPr>
          <p:cNvPr id="958" name="Google Shape;958;p226"/>
          <p:cNvSpPr/>
          <p:nvPr/>
        </p:nvSpPr>
        <p:spPr>
          <a:xfrm>
            <a:off x="2590560" y="2821320"/>
            <a:ext cx="2347560" cy="384480"/>
          </a:xfrm>
          <a:prstGeom prst="rect">
            <a:avLst/>
          </a:prstGeom>
          <a:noFill/>
          <a:ln>
            <a:noFill/>
          </a:ln>
        </p:spPr>
        <p:txBody>
          <a:bodyPr anchorCtr="0" anchor="ctr" bIns="68400" lIns="68400" spcFirstLastPara="1" rIns="68400" wrap="square" tIns="684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Open source config management tool</a:t>
            </a:r>
            <a:endParaRPr b="0" i="0" sz="1400" u="none" cap="none" strike="noStrike">
              <a:latin typeface="Arial"/>
              <a:ea typeface="Arial"/>
              <a:cs typeface="Arial"/>
              <a:sym typeface="Arial"/>
            </a:endParaRPr>
          </a:p>
        </p:txBody>
      </p:sp>
      <p:sp>
        <p:nvSpPr>
          <p:cNvPr id="959" name="Google Shape;959;p226"/>
          <p:cNvSpPr/>
          <p:nvPr/>
        </p:nvSpPr>
        <p:spPr>
          <a:xfrm>
            <a:off x="2590560" y="3705120"/>
            <a:ext cx="2347560" cy="384480"/>
          </a:xfrm>
          <a:prstGeom prst="rect">
            <a:avLst/>
          </a:prstGeom>
          <a:noFill/>
          <a:ln>
            <a:noFill/>
          </a:ln>
        </p:spPr>
        <p:txBody>
          <a:bodyPr anchorCtr="0" anchor="ctr" bIns="68400" lIns="68400" spcFirstLastPara="1" rIns="68400" wrap="square" tIns="684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ed Hat Display"/>
                <a:ea typeface="Red Hat Display"/>
                <a:cs typeface="Red Hat Display"/>
                <a:sym typeface="Red Hat Display"/>
              </a:rPr>
              <a:t>Proprietary vendor supplied automation</a:t>
            </a:r>
            <a:endParaRPr b="0" i="0" sz="1400" u="none" cap="none" strike="noStrike">
              <a:latin typeface="Arial"/>
              <a:ea typeface="Arial"/>
              <a:cs typeface="Arial"/>
              <a:sym typeface="Arial"/>
            </a:endParaRPr>
          </a:p>
        </p:txBody>
      </p:sp>
      <p:sp>
        <p:nvSpPr>
          <p:cNvPr id="960" name="Google Shape;960;p226"/>
          <p:cNvSpPr/>
          <p:nvPr/>
        </p:nvSpPr>
        <p:spPr>
          <a:xfrm>
            <a:off x="1653840" y="3897720"/>
            <a:ext cx="936720" cy="360"/>
          </a:xfrm>
          <a:custGeom>
            <a:rect b="b" l="l" r="r" t="t"/>
            <a:pathLst>
              <a:path extrusionOk="0" h="21600" w="21600">
                <a:moveTo>
                  <a:pt x="0" y="0"/>
                </a:moveTo>
                <a:lnTo>
                  <a:pt x="21600" y="21600"/>
                </a:lnTo>
              </a:path>
            </a:pathLst>
          </a:custGeom>
          <a:noFill/>
          <a:ln cap="flat" cmpd="sng" w="9525">
            <a:solidFill>
              <a:schemeClr val="dk2"/>
            </a:solidFill>
            <a:prstDash val="solid"/>
            <a:round/>
            <a:headEnd len="sm" w="sm" type="none"/>
            <a:tailEnd len="med" w="med" type="triangle"/>
          </a:ln>
        </p:spPr>
      </p:sp>
      <p:sp>
        <p:nvSpPr>
          <p:cNvPr id="961" name="Google Shape;961;p226"/>
          <p:cNvSpPr/>
          <p:nvPr/>
        </p:nvSpPr>
        <p:spPr>
          <a:xfrm>
            <a:off x="1234440" y="328320"/>
            <a:ext cx="6674760" cy="63612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0" i="0" lang="en" sz="2400" u="none" cap="none" strike="noStrike">
                <a:solidFill>
                  <a:srgbClr val="000000"/>
                </a:solidFill>
                <a:latin typeface="Red Hat Display"/>
                <a:ea typeface="Red Hat Display"/>
                <a:cs typeface="Red Hat Display"/>
                <a:sym typeface="Red Hat Display"/>
              </a:rPr>
              <a:t>Automation is happening in silos</a:t>
            </a:r>
            <a:endParaRPr b="0" i="0" sz="2400" u="none" cap="none" strike="noStrike">
              <a:latin typeface="Arial"/>
              <a:ea typeface="Arial"/>
              <a:cs typeface="Arial"/>
              <a:sym typeface="Arial"/>
            </a:endParaRPr>
          </a:p>
        </p:txBody>
      </p:sp>
      <p:sp>
        <p:nvSpPr>
          <p:cNvPr id="962" name="Google Shape;962;p226"/>
          <p:cNvSpPr/>
          <p:nvPr/>
        </p:nvSpPr>
        <p:spPr>
          <a:xfrm>
            <a:off x="591480" y="4234680"/>
            <a:ext cx="1348920" cy="28152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b="1" i="0" lang="en" sz="800" u="none" cap="none" strike="noStrike">
                <a:solidFill>
                  <a:srgbClr val="000000"/>
                </a:solidFill>
                <a:latin typeface="Red Hat Display"/>
                <a:ea typeface="Red Hat Display"/>
                <a:cs typeface="Red Hat Display"/>
                <a:sym typeface="Red Hat Display"/>
              </a:rPr>
              <a:t>Network</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63" name="Google Shape;963;p226"/>
          <p:cNvSpPr/>
          <p:nvPr/>
        </p:nvSpPr>
        <p:spPr>
          <a:xfrm>
            <a:off x="507960" y="3314880"/>
            <a:ext cx="1515960" cy="28152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b="1" i="0" lang="en" sz="800" u="none" cap="none" strike="noStrike">
                <a:solidFill>
                  <a:srgbClr val="000000"/>
                </a:solidFill>
                <a:latin typeface="Red Hat Display"/>
                <a:ea typeface="Red Hat Display"/>
                <a:cs typeface="Red Hat Display"/>
                <a:sym typeface="Red Hat Display"/>
              </a:rPr>
              <a:t>Infrastructure</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64" name="Google Shape;964;p226"/>
          <p:cNvSpPr/>
          <p:nvPr/>
        </p:nvSpPr>
        <p:spPr>
          <a:xfrm>
            <a:off x="591480" y="2430720"/>
            <a:ext cx="1348920" cy="28152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b="1" i="0" lang="en" sz="800" u="none" cap="none" strike="noStrike">
                <a:solidFill>
                  <a:srgbClr val="000000"/>
                </a:solidFill>
                <a:latin typeface="Red Hat Display"/>
                <a:ea typeface="Red Hat Display"/>
                <a:cs typeface="Red Hat Display"/>
                <a:sym typeface="Red Hat Display"/>
              </a:rPr>
              <a:t>Security</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65" name="Google Shape;965;p226"/>
          <p:cNvSpPr/>
          <p:nvPr/>
        </p:nvSpPr>
        <p:spPr>
          <a:xfrm>
            <a:off x="591480" y="1546920"/>
            <a:ext cx="1348920" cy="28152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b="1" i="0" lang="en" sz="800" u="none" cap="none" strike="noStrike">
                <a:solidFill>
                  <a:srgbClr val="000000"/>
                </a:solidFill>
                <a:latin typeface="Red Hat Display"/>
                <a:ea typeface="Red Hat Display"/>
                <a:cs typeface="Red Hat Display"/>
                <a:sym typeface="Red Hat Display"/>
              </a:rPr>
              <a:t>Developers</a:t>
            </a:r>
            <a:endParaRPr b="0" i="0" sz="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latin typeface="Arial"/>
              <a:ea typeface="Arial"/>
              <a:cs typeface="Arial"/>
              <a:sym typeface="Arial"/>
            </a:endParaRPr>
          </a:p>
        </p:txBody>
      </p:sp>
      <p:sp>
        <p:nvSpPr>
          <p:cNvPr id="966" name="Google Shape;966;p226"/>
          <p:cNvSpPr/>
          <p:nvPr/>
        </p:nvSpPr>
        <p:spPr>
          <a:xfrm>
            <a:off x="5478480" y="1792800"/>
            <a:ext cx="3444120" cy="1521720"/>
          </a:xfrm>
          <a:prstGeom prst="rect">
            <a:avLst/>
          </a:prstGeom>
          <a:noFill/>
          <a:ln>
            <a:noFill/>
          </a:ln>
        </p:spPr>
        <p:txBody>
          <a:bodyPr anchorCtr="0" anchor="t" bIns="68400" lIns="68400" spcFirstLastPara="1" rIns="68400" wrap="square" tIns="68400">
            <a:noAutofit/>
          </a:bodyPr>
          <a:lstStyle/>
          <a:p>
            <a:pPr indent="0" lvl="0" marL="0" marR="0" rtl="0" algn="l">
              <a:lnSpc>
                <a:spcPct val="100000"/>
              </a:lnSpc>
              <a:spcBef>
                <a:spcPts val="0"/>
              </a:spcBef>
              <a:spcAft>
                <a:spcPts val="0"/>
              </a:spcAft>
              <a:buNone/>
            </a:pPr>
            <a:r>
              <a:rPr b="0" i="0" lang="en" sz="2700" u="none" cap="none" strike="noStrike">
                <a:solidFill>
                  <a:srgbClr val="000000"/>
                </a:solidFill>
                <a:latin typeface="Red Hat Display"/>
                <a:ea typeface="Red Hat Display"/>
                <a:cs typeface="Red Hat Display"/>
                <a:sym typeface="Red Hat Display"/>
              </a:rPr>
              <a:t>Is organic </a:t>
            </a:r>
            <a:endParaRPr b="0" i="0" sz="27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2700" u="none" cap="none" strike="noStrike">
                <a:solidFill>
                  <a:srgbClr val="000000"/>
                </a:solidFill>
                <a:latin typeface="Red Hat Display"/>
                <a:ea typeface="Red Hat Display"/>
                <a:cs typeface="Red Hat Display"/>
                <a:sym typeface="Red Hat Display"/>
              </a:rPr>
              <a:t>automation enough?</a:t>
            </a:r>
            <a:endParaRPr b="0" i="0" sz="2700" u="none" cap="none" strike="noStrike">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71"/>
          <p:cNvSpPr txBox="1"/>
          <p:nvPr/>
        </p:nvSpPr>
        <p:spPr>
          <a:xfrm>
            <a:off x="1786320" y="1895040"/>
            <a:ext cx="5938560" cy="121428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 sz="4000" u="none" cap="none" strike="noStrike">
                <a:solidFill>
                  <a:srgbClr val="FFFFFF"/>
                </a:solidFill>
                <a:latin typeface="Overpass"/>
                <a:ea typeface="Overpass"/>
                <a:cs typeface="Overpass"/>
                <a:sym typeface="Overpass"/>
              </a:rPr>
              <a:t>THANK YOU</a:t>
            </a:r>
            <a:endParaRPr b="0" i="0" sz="4000" u="none" cap="none" strike="noStrike">
              <a:solidFill>
                <a:srgbClr val="000000"/>
              </a:solidFill>
              <a:latin typeface="Arial"/>
              <a:ea typeface="Arial"/>
              <a:cs typeface="Arial"/>
              <a:sym typeface="Arial"/>
            </a:endParaRPr>
          </a:p>
        </p:txBody>
      </p:sp>
      <p:sp>
        <p:nvSpPr>
          <p:cNvPr id="1677" name="Google Shape;1677;p271"/>
          <p:cNvSpPr txBox="1"/>
          <p:nvPr/>
        </p:nvSpPr>
        <p:spPr>
          <a:xfrm>
            <a:off x="2276640" y="3264840"/>
            <a:ext cx="2378520" cy="30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n" sz="1100" u="none" cap="none" strike="noStrike">
                <a:solidFill>
                  <a:srgbClr val="FFFFFF"/>
                </a:solidFill>
                <a:latin typeface="Overpass"/>
                <a:ea typeface="Overpass"/>
                <a:cs typeface="Overpass"/>
                <a:sym typeface="Overpass"/>
              </a:rPr>
              <a:t>plus.google.com/+RedHat</a:t>
            </a:r>
            <a:endParaRPr b="0" i="0" sz="1100" u="none" cap="none" strike="noStrike">
              <a:latin typeface="Arial"/>
              <a:ea typeface="Arial"/>
              <a:cs typeface="Arial"/>
              <a:sym typeface="Arial"/>
            </a:endParaRPr>
          </a:p>
        </p:txBody>
      </p:sp>
      <p:sp>
        <p:nvSpPr>
          <p:cNvPr id="1678" name="Google Shape;1678;p271"/>
          <p:cNvSpPr txBox="1"/>
          <p:nvPr/>
        </p:nvSpPr>
        <p:spPr>
          <a:xfrm>
            <a:off x="2276640" y="3732480"/>
            <a:ext cx="2378520" cy="30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n" sz="1100" u="none" cap="none" strike="noStrike">
                <a:solidFill>
                  <a:srgbClr val="FFFFFF"/>
                </a:solidFill>
                <a:latin typeface="Overpass"/>
                <a:ea typeface="Overpass"/>
                <a:cs typeface="Overpass"/>
                <a:sym typeface="Overpass"/>
              </a:rPr>
              <a:t>linkedin.com/company/red-hat</a:t>
            </a:r>
            <a:endParaRPr b="0" i="0" sz="1100" u="none" cap="none" strike="noStrike">
              <a:latin typeface="Arial"/>
              <a:ea typeface="Arial"/>
              <a:cs typeface="Arial"/>
              <a:sym typeface="Arial"/>
            </a:endParaRPr>
          </a:p>
        </p:txBody>
      </p:sp>
      <p:sp>
        <p:nvSpPr>
          <p:cNvPr id="1679" name="Google Shape;1679;p271"/>
          <p:cNvSpPr txBox="1"/>
          <p:nvPr/>
        </p:nvSpPr>
        <p:spPr>
          <a:xfrm>
            <a:off x="2276640" y="4196880"/>
            <a:ext cx="2378520" cy="30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n" sz="1100" u="none" cap="none" strike="noStrike">
                <a:solidFill>
                  <a:srgbClr val="FFFFFF"/>
                </a:solidFill>
                <a:latin typeface="Overpass"/>
                <a:ea typeface="Overpass"/>
                <a:cs typeface="Overpass"/>
                <a:sym typeface="Overpass"/>
              </a:rPr>
              <a:t>youtube.com/user/RedHatVideos</a:t>
            </a:r>
            <a:endParaRPr b="0" i="0" sz="1100" u="none" cap="none" strike="noStrike">
              <a:latin typeface="Arial"/>
              <a:ea typeface="Arial"/>
              <a:cs typeface="Arial"/>
              <a:sym typeface="Arial"/>
            </a:endParaRPr>
          </a:p>
        </p:txBody>
      </p:sp>
      <p:sp>
        <p:nvSpPr>
          <p:cNvPr id="1680" name="Google Shape;1680;p271"/>
          <p:cNvSpPr txBox="1"/>
          <p:nvPr/>
        </p:nvSpPr>
        <p:spPr>
          <a:xfrm>
            <a:off x="5069160" y="3264840"/>
            <a:ext cx="2378520" cy="30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n" sz="1100" u="none" cap="none" strike="noStrike">
                <a:solidFill>
                  <a:srgbClr val="FFFFFF"/>
                </a:solidFill>
                <a:latin typeface="Overpass"/>
                <a:ea typeface="Overpass"/>
                <a:cs typeface="Overpass"/>
                <a:sym typeface="Overpass"/>
              </a:rPr>
              <a:t>facebook.com/redhatinc</a:t>
            </a:r>
            <a:endParaRPr b="0" i="0" sz="1100" u="none" cap="none" strike="noStrike">
              <a:latin typeface="Arial"/>
              <a:ea typeface="Arial"/>
              <a:cs typeface="Arial"/>
              <a:sym typeface="Arial"/>
            </a:endParaRPr>
          </a:p>
        </p:txBody>
      </p:sp>
      <p:sp>
        <p:nvSpPr>
          <p:cNvPr id="1681" name="Google Shape;1681;p271"/>
          <p:cNvSpPr txBox="1"/>
          <p:nvPr/>
        </p:nvSpPr>
        <p:spPr>
          <a:xfrm>
            <a:off x="5069160" y="3732480"/>
            <a:ext cx="2378520" cy="30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n" sz="1100" u="none" cap="none" strike="noStrike">
                <a:solidFill>
                  <a:srgbClr val="FFFFFF"/>
                </a:solidFill>
                <a:latin typeface="Overpass"/>
                <a:ea typeface="Overpass"/>
                <a:cs typeface="Overpass"/>
                <a:sym typeface="Overpass"/>
              </a:rPr>
              <a:t>twitter.com/RedHatNews</a:t>
            </a:r>
            <a:endParaRPr b="0" i="0" sz="11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227"/>
          <p:cNvSpPr/>
          <p:nvPr/>
        </p:nvSpPr>
        <p:spPr>
          <a:xfrm>
            <a:off x="371160" y="272160"/>
            <a:ext cx="8464320" cy="725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b="0" i="0" lang="en" sz="2400" u="none" cap="none" strike="noStrike">
                <a:solidFill>
                  <a:srgbClr val="000000"/>
                </a:solidFill>
                <a:latin typeface="Overpass Light"/>
                <a:ea typeface="Overpass Light"/>
                <a:cs typeface="Overpass Light"/>
                <a:sym typeface="Overpass Light"/>
              </a:rPr>
              <a:t>When automation crosses teams, </a:t>
            </a:r>
            <a:br>
              <a:rPr b="0" i="0" lang="en" sz="1800" u="none" cap="none" strike="noStrike">
                <a:latin typeface="Arial"/>
                <a:ea typeface="Arial"/>
                <a:cs typeface="Arial"/>
                <a:sym typeface="Arial"/>
              </a:rPr>
            </a:br>
            <a:r>
              <a:rPr b="0" i="0" lang="en" sz="2400" u="none" cap="none" strike="noStrike">
                <a:solidFill>
                  <a:srgbClr val="000000"/>
                </a:solidFill>
                <a:latin typeface="Overpass Light"/>
                <a:ea typeface="Overpass Light"/>
                <a:cs typeface="Overpass Light"/>
                <a:sym typeface="Overpass Light"/>
              </a:rPr>
              <a:t>you need an automation platform</a:t>
            </a:r>
            <a:endParaRPr b="0" i="0" sz="2400" u="none" cap="none" strike="noStrike">
              <a:latin typeface="Arial"/>
              <a:ea typeface="Arial"/>
              <a:cs typeface="Arial"/>
              <a:sym typeface="Arial"/>
            </a:endParaRPr>
          </a:p>
        </p:txBody>
      </p:sp>
      <p:pic>
        <p:nvPicPr>
          <p:cNvPr id="972" name="Google Shape;972;p227"/>
          <p:cNvPicPr preferRelativeResize="0"/>
          <p:nvPr/>
        </p:nvPicPr>
        <p:blipFill rotWithShape="1">
          <a:blip r:embed="rId3">
            <a:alphaModFix/>
          </a:blip>
          <a:srcRect b="0" l="0" r="0" t="0"/>
          <a:stretch/>
        </p:blipFill>
        <p:spPr>
          <a:xfrm>
            <a:off x="789840" y="1900440"/>
            <a:ext cx="775800" cy="673920"/>
          </a:xfrm>
          <a:prstGeom prst="rect">
            <a:avLst/>
          </a:prstGeom>
          <a:noFill/>
          <a:ln>
            <a:noFill/>
          </a:ln>
        </p:spPr>
      </p:pic>
      <p:sp>
        <p:nvSpPr>
          <p:cNvPr id="973" name="Google Shape;973;p227"/>
          <p:cNvSpPr/>
          <p:nvPr/>
        </p:nvSpPr>
        <p:spPr>
          <a:xfrm>
            <a:off x="519480" y="2628000"/>
            <a:ext cx="1316520" cy="321120"/>
          </a:xfrm>
          <a:prstGeom prst="rect">
            <a:avLst/>
          </a:prstGeom>
          <a:noFill/>
          <a:ln>
            <a:noFill/>
          </a:ln>
        </p:spPr>
        <p:txBody>
          <a:bodyPr anchorCtr="0" anchor="t" bIns="34200" lIns="34200" spcFirstLastPara="1" rIns="34200" wrap="square" tIns="34200">
            <a:noAutofit/>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Overpass SemiBold"/>
                <a:ea typeface="Overpass SemiBold"/>
                <a:cs typeface="Overpass SemiBold"/>
                <a:sym typeface="Overpass SemiBold"/>
              </a:rPr>
              <a:t>Lines Of Business</a:t>
            </a:r>
            <a:endParaRPr b="0" i="0" sz="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900" u="none" cap="none" strike="noStrike">
              <a:latin typeface="Arial"/>
              <a:ea typeface="Arial"/>
              <a:cs typeface="Arial"/>
              <a:sym typeface="Arial"/>
            </a:endParaRPr>
          </a:p>
        </p:txBody>
      </p:sp>
      <p:pic>
        <p:nvPicPr>
          <p:cNvPr id="974" name="Google Shape;974;p227"/>
          <p:cNvPicPr preferRelativeResize="0"/>
          <p:nvPr/>
        </p:nvPicPr>
        <p:blipFill rotWithShape="1">
          <a:blip r:embed="rId3">
            <a:alphaModFix/>
          </a:blip>
          <a:srcRect b="0" l="0" r="0" t="0"/>
          <a:stretch/>
        </p:blipFill>
        <p:spPr>
          <a:xfrm>
            <a:off x="2106720" y="1288440"/>
            <a:ext cx="775800" cy="673920"/>
          </a:xfrm>
          <a:prstGeom prst="rect">
            <a:avLst/>
          </a:prstGeom>
          <a:noFill/>
          <a:ln>
            <a:noFill/>
          </a:ln>
        </p:spPr>
      </p:pic>
      <p:sp>
        <p:nvSpPr>
          <p:cNvPr id="975" name="Google Shape;975;p227"/>
          <p:cNvSpPr/>
          <p:nvPr/>
        </p:nvSpPr>
        <p:spPr>
          <a:xfrm>
            <a:off x="1836360" y="2016000"/>
            <a:ext cx="1316520" cy="321120"/>
          </a:xfrm>
          <a:prstGeom prst="rect">
            <a:avLst/>
          </a:prstGeom>
          <a:noFill/>
          <a:ln>
            <a:noFill/>
          </a:ln>
        </p:spPr>
        <p:txBody>
          <a:bodyPr anchorCtr="0" anchor="t" bIns="34200" lIns="34200" spcFirstLastPara="1" rIns="34200" wrap="square" tIns="34200">
            <a:noAutofit/>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Overpass SemiBold"/>
                <a:ea typeface="Overpass SemiBold"/>
                <a:cs typeface="Overpass SemiBold"/>
                <a:sym typeface="Overpass SemiBold"/>
              </a:rPr>
              <a:t>Network</a:t>
            </a:r>
            <a:endParaRPr b="0" i="0" sz="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900" u="none" cap="none" strike="noStrike">
              <a:latin typeface="Arial"/>
              <a:ea typeface="Arial"/>
              <a:cs typeface="Arial"/>
              <a:sym typeface="Arial"/>
            </a:endParaRPr>
          </a:p>
        </p:txBody>
      </p:sp>
      <p:pic>
        <p:nvPicPr>
          <p:cNvPr id="976" name="Google Shape;976;p227"/>
          <p:cNvPicPr preferRelativeResize="0"/>
          <p:nvPr/>
        </p:nvPicPr>
        <p:blipFill rotWithShape="1">
          <a:blip r:embed="rId3">
            <a:alphaModFix/>
          </a:blip>
          <a:srcRect b="0" l="0" r="0" t="0"/>
          <a:stretch/>
        </p:blipFill>
        <p:spPr>
          <a:xfrm>
            <a:off x="2106720" y="2766600"/>
            <a:ext cx="775800" cy="673920"/>
          </a:xfrm>
          <a:prstGeom prst="rect">
            <a:avLst/>
          </a:prstGeom>
          <a:noFill/>
          <a:ln>
            <a:noFill/>
          </a:ln>
        </p:spPr>
      </p:pic>
      <p:sp>
        <p:nvSpPr>
          <p:cNvPr id="977" name="Google Shape;977;p227"/>
          <p:cNvSpPr/>
          <p:nvPr/>
        </p:nvSpPr>
        <p:spPr>
          <a:xfrm>
            <a:off x="1836360" y="3646440"/>
            <a:ext cx="1316520" cy="321120"/>
          </a:xfrm>
          <a:prstGeom prst="rect">
            <a:avLst/>
          </a:prstGeom>
          <a:noFill/>
          <a:ln>
            <a:noFill/>
          </a:ln>
        </p:spPr>
        <p:txBody>
          <a:bodyPr anchorCtr="0" anchor="t" bIns="34200" lIns="34200" spcFirstLastPara="1" rIns="34200" wrap="square" tIns="34200">
            <a:noAutofit/>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Overpass SemiBold"/>
                <a:ea typeface="Overpass SemiBold"/>
                <a:cs typeface="Overpass SemiBold"/>
                <a:sym typeface="Overpass SemiBold"/>
              </a:rPr>
              <a:t>Security</a:t>
            </a:r>
            <a:endParaRPr b="0" i="0" sz="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900" u="none" cap="none" strike="noStrike">
              <a:latin typeface="Arial"/>
              <a:ea typeface="Arial"/>
              <a:cs typeface="Arial"/>
              <a:sym typeface="Arial"/>
            </a:endParaRPr>
          </a:p>
        </p:txBody>
      </p:sp>
      <p:pic>
        <p:nvPicPr>
          <p:cNvPr id="978" name="Google Shape;978;p227"/>
          <p:cNvPicPr preferRelativeResize="0"/>
          <p:nvPr/>
        </p:nvPicPr>
        <p:blipFill rotWithShape="1">
          <a:blip r:embed="rId3">
            <a:alphaModFix/>
          </a:blip>
          <a:srcRect b="0" l="0" r="0" t="0"/>
          <a:stretch/>
        </p:blipFill>
        <p:spPr>
          <a:xfrm>
            <a:off x="6260760" y="2766600"/>
            <a:ext cx="775800" cy="673920"/>
          </a:xfrm>
          <a:prstGeom prst="rect">
            <a:avLst/>
          </a:prstGeom>
          <a:noFill/>
          <a:ln>
            <a:noFill/>
          </a:ln>
        </p:spPr>
      </p:pic>
      <p:sp>
        <p:nvSpPr>
          <p:cNvPr id="979" name="Google Shape;979;p227"/>
          <p:cNvSpPr/>
          <p:nvPr/>
        </p:nvSpPr>
        <p:spPr>
          <a:xfrm>
            <a:off x="5990400" y="3646440"/>
            <a:ext cx="1316520" cy="321120"/>
          </a:xfrm>
          <a:prstGeom prst="rect">
            <a:avLst/>
          </a:prstGeom>
          <a:noFill/>
          <a:ln>
            <a:noFill/>
          </a:ln>
        </p:spPr>
        <p:txBody>
          <a:bodyPr anchorCtr="0" anchor="t" bIns="34200" lIns="34200" spcFirstLastPara="1" rIns="34200" wrap="square" tIns="34200">
            <a:noAutofit/>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Overpass SemiBold"/>
                <a:ea typeface="Overpass SemiBold"/>
                <a:cs typeface="Overpass SemiBold"/>
                <a:sym typeface="Overpass SemiBold"/>
              </a:rPr>
              <a:t>Operations</a:t>
            </a:r>
            <a:endParaRPr b="0" i="0" sz="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900" u="none" cap="none" strike="noStrike">
              <a:latin typeface="Arial"/>
              <a:ea typeface="Arial"/>
              <a:cs typeface="Arial"/>
              <a:sym typeface="Arial"/>
            </a:endParaRPr>
          </a:p>
        </p:txBody>
      </p:sp>
      <p:pic>
        <p:nvPicPr>
          <p:cNvPr id="980" name="Google Shape;980;p227"/>
          <p:cNvPicPr preferRelativeResize="0"/>
          <p:nvPr/>
        </p:nvPicPr>
        <p:blipFill rotWithShape="1">
          <a:blip r:embed="rId3">
            <a:alphaModFix/>
          </a:blip>
          <a:srcRect b="0" l="0" r="0" t="0"/>
          <a:stretch/>
        </p:blipFill>
        <p:spPr>
          <a:xfrm>
            <a:off x="6260760" y="1288440"/>
            <a:ext cx="775800" cy="673920"/>
          </a:xfrm>
          <a:prstGeom prst="rect">
            <a:avLst/>
          </a:prstGeom>
          <a:noFill/>
          <a:ln>
            <a:noFill/>
          </a:ln>
        </p:spPr>
      </p:pic>
      <p:sp>
        <p:nvSpPr>
          <p:cNvPr id="981" name="Google Shape;981;p227"/>
          <p:cNvSpPr/>
          <p:nvPr/>
        </p:nvSpPr>
        <p:spPr>
          <a:xfrm>
            <a:off x="5990400" y="2016000"/>
            <a:ext cx="1316520" cy="321120"/>
          </a:xfrm>
          <a:prstGeom prst="rect">
            <a:avLst/>
          </a:prstGeom>
          <a:noFill/>
          <a:ln>
            <a:noFill/>
          </a:ln>
        </p:spPr>
        <p:txBody>
          <a:bodyPr anchorCtr="0" anchor="t" bIns="34200" lIns="34200" spcFirstLastPara="1" rIns="34200" wrap="square" tIns="34200">
            <a:noAutofit/>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Overpass SemiBold"/>
                <a:ea typeface="Overpass SemiBold"/>
                <a:cs typeface="Overpass SemiBold"/>
                <a:sym typeface="Overpass SemiBold"/>
              </a:rPr>
              <a:t>Developers</a:t>
            </a:r>
            <a:endParaRPr b="0" i="0" sz="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900" u="none" cap="none" strike="noStrike">
              <a:latin typeface="Arial"/>
              <a:ea typeface="Arial"/>
              <a:cs typeface="Arial"/>
              <a:sym typeface="Arial"/>
            </a:endParaRPr>
          </a:p>
        </p:txBody>
      </p:sp>
      <p:pic>
        <p:nvPicPr>
          <p:cNvPr id="982" name="Google Shape;982;p227"/>
          <p:cNvPicPr preferRelativeResize="0"/>
          <p:nvPr/>
        </p:nvPicPr>
        <p:blipFill rotWithShape="1">
          <a:blip r:embed="rId3">
            <a:alphaModFix/>
          </a:blip>
          <a:srcRect b="0" l="0" r="0" t="0"/>
          <a:stretch/>
        </p:blipFill>
        <p:spPr>
          <a:xfrm>
            <a:off x="7645680" y="1900440"/>
            <a:ext cx="775800" cy="673920"/>
          </a:xfrm>
          <a:prstGeom prst="rect">
            <a:avLst/>
          </a:prstGeom>
          <a:noFill/>
          <a:ln>
            <a:noFill/>
          </a:ln>
        </p:spPr>
      </p:pic>
      <p:sp>
        <p:nvSpPr>
          <p:cNvPr id="983" name="Google Shape;983;p227"/>
          <p:cNvSpPr/>
          <p:nvPr/>
        </p:nvSpPr>
        <p:spPr>
          <a:xfrm>
            <a:off x="7375320" y="2628000"/>
            <a:ext cx="1316520" cy="321120"/>
          </a:xfrm>
          <a:prstGeom prst="rect">
            <a:avLst/>
          </a:prstGeom>
          <a:noFill/>
          <a:ln>
            <a:noFill/>
          </a:ln>
        </p:spPr>
        <p:txBody>
          <a:bodyPr anchorCtr="0" anchor="t" bIns="34200" lIns="34200" spcFirstLastPara="1" rIns="34200" wrap="square" tIns="34200">
            <a:noAutofit/>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Overpass SemiBold"/>
                <a:ea typeface="Overpass SemiBold"/>
                <a:cs typeface="Overpass SemiBold"/>
                <a:sym typeface="Overpass SemiBold"/>
              </a:rPr>
              <a:t>Infrastructure</a:t>
            </a:r>
            <a:endParaRPr b="0" i="0" sz="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900" u="none" cap="none" strike="noStrike">
              <a:latin typeface="Arial"/>
              <a:ea typeface="Arial"/>
              <a:cs typeface="Arial"/>
              <a:sym typeface="Arial"/>
            </a:endParaRPr>
          </a:p>
        </p:txBody>
      </p:sp>
      <p:sp>
        <p:nvSpPr>
          <p:cNvPr id="984" name="Google Shape;984;p227"/>
          <p:cNvSpPr/>
          <p:nvPr/>
        </p:nvSpPr>
        <p:spPr>
          <a:xfrm>
            <a:off x="3178440" y="1850040"/>
            <a:ext cx="1036080" cy="360"/>
          </a:xfrm>
          <a:custGeom>
            <a:rect b="b" l="l" r="r" t="t"/>
            <a:pathLst>
              <a:path extrusionOk="0" h="21600" w="21600">
                <a:moveTo>
                  <a:pt x="0" y="0"/>
                </a:moveTo>
                <a:lnTo>
                  <a:pt x="21600" y="21600"/>
                </a:lnTo>
              </a:path>
            </a:pathLst>
          </a:custGeom>
          <a:noFill/>
          <a:ln cap="flat" cmpd="sng" w="9525">
            <a:solidFill>
              <a:srgbClr val="000000"/>
            </a:solidFill>
            <a:prstDash val="solid"/>
            <a:round/>
            <a:headEnd len="sm" w="sm" type="none"/>
            <a:tailEnd len="med" w="med" type="triangle"/>
          </a:ln>
        </p:spPr>
      </p:sp>
      <p:pic>
        <p:nvPicPr>
          <p:cNvPr id="985" name="Google Shape;985;p227"/>
          <p:cNvPicPr preferRelativeResize="0"/>
          <p:nvPr/>
        </p:nvPicPr>
        <p:blipFill rotWithShape="1">
          <a:blip r:embed="rId4">
            <a:alphaModFix/>
          </a:blip>
          <a:srcRect b="0" l="0" r="0" t="0"/>
          <a:stretch/>
        </p:blipFill>
        <p:spPr>
          <a:xfrm>
            <a:off x="4165920" y="1337400"/>
            <a:ext cx="905760" cy="905760"/>
          </a:xfrm>
          <a:prstGeom prst="rect">
            <a:avLst/>
          </a:prstGeom>
          <a:noFill/>
          <a:ln>
            <a:noFill/>
          </a:ln>
        </p:spPr>
      </p:pic>
      <p:pic>
        <p:nvPicPr>
          <p:cNvPr id="986" name="Google Shape;986;p227"/>
          <p:cNvPicPr preferRelativeResize="0"/>
          <p:nvPr/>
        </p:nvPicPr>
        <p:blipFill rotWithShape="1">
          <a:blip r:embed="rId5">
            <a:alphaModFix/>
          </a:blip>
          <a:srcRect b="145" l="0" r="0" t="145"/>
          <a:stretch/>
        </p:blipFill>
        <p:spPr>
          <a:xfrm>
            <a:off x="4263840" y="3076920"/>
            <a:ext cx="679680" cy="679680"/>
          </a:xfrm>
          <a:prstGeom prst="rect">
            <a:avLst/>
          </a:prstGeom>
          <a:noFill/>
          <a:ln>
            <a:noFill/>
          </a:ln>
        </p:spPr>
      </p:pic>
      <p:sp>
        <p:nvSpPr>
          <p:cNvPr id="987" name="Google Shape;987;p227"/>
          <p:cNvSpPr/>
          <p:nvPr/>
        </p:nvSpPr>
        <p:spPr>
          <a:xfrm rot="10800000">
            <a:off x="4985640" y="1849320"/>
            <a:ext cx="1030320" cy="360"/>
          </a:xfrm>
          <a:custGeom>
            <a:rect b="b" l="l" r="r" t="t"/>
            <a:pathLst>
              <a:path extrusionOk="0" h="21600" w="21600">
                <a:moveTo>
                  <a:pt x="0" y="0"/>
                </a:moveTo>
                <a:lnTo>
                  <a:pt x="21600" y="21600"/>
                </a:lnTo>
              </a:path>
            </a:pathLst>
          </a:custGeom>
          <a:noFill/>
          <a:ln cap="flat" cmpd="sng" w="9525">
            <a:solidFill>
              <a:srgbClr val="000000"/>
            </a:solidFill>
            <a:prstDash val="solid"/>
            <a:round/>
            <a:headEnd len="sm" w="sm" type="none"/>
            <a:tailEnd len="med" w="med" type="triangle"/>
          </a:ln>
        </p:spPr>
      </p:sp>
      <p:sp>
        <p:nvSpPr>
          <p:cNvPr id="988" name="Google Shape;988;p227"/>
          <p:cNvSpPr/>
          <p:nvPr/>
        </p:nvSpPr>
        <p:spPr>
          <a:xfrm flipH="1" rot="10800000">
            <a:off x="3114000" y="2345040"/>
            <a:ext cx="1164600" cy="731880"/>
          </a:xfrm>
          <a:custGeom>
            <a:rect b="b" l="l" r="r" t="t"/>
            <a:pathLst>
              <a:path extrusionOk="0" h="21600" w="21600">
                <a:moveTo>
                  <a:pt x="0" y="0"/>
                </a:moveTo>
                <a:lnTo>
                  <a:pt x="21600" y="21600"/>
                </a:lnTo>
              </a:path>
            </a:pathLst>
          </a:custGeom>
          <a:noFill/>
          <a:ln cap="flat" cmpd="sng" w="9525">
            <a:solidFill>
              <a:srgbClr val="000000"/>
            </a:solidFill>
            <a:prstDash val="solid"/>
            <a:round/>
            <a:headEnd len="sm" w="sm" type="none"/>
            <a:tailEnd len="med" w="med" type="triangle"/>
          </a:ln>
        </p:spPr>
      </p:sp>
      <p:sp>
        <p:nvSpPr>
          <p:cNvPr id="989" name="Google Shape;989;p227"/>
          <p:cNvSpPr/>
          <p:nvPr/>
        </p:nvSpPr>
        <p:spPr>
          <a:xfrm rot="10800000">
            <a:off x="4928400" y="2344680"/>
            <a:ext cx="1164600" cy="731880"/>
          </a:xfrm>
          <a:custGeom>
            <a:rect b="b" l="l" r="r" t="t"/>
            <a:pathLst>
              <a:path extrusionOk="0" h="21600" w="21600">
                <a:moveTo>
                  <a:pt x="0" y="0"/>
                </a:moveTo>
                <a:lnTo>
                  <a:pt x="21600" y="21600"/>
                </a:lnTo>
              </a:path>
            </a:pathLst>
          </a:custGeom>
          <a:noFill/>
          <a:ln cap="flat" cmpd="sng" w="9525">
            <a:solidFill>
              <a:srgbClr val="000000"/>
            </a:solidFill>
            <a:prstDash val="solid"/>
            <a:round/>
            <a:headEnd len="sm" w="sm" type="none"/>
            <a:tailEnd len="med" w="med" type="triangle"/>
          </a:ln>
        </p:spPr>
      </p:sp>
      <p:sp>
        <p:nvSpPr>
          <p:cNvPr id="990" name="Google Shape;990;p227"/>
          <p:cNvSpPr/>
          <p:nvPr/>
        </p:nvSpPr>
        <p:spPr>
          <a:xfrm>
            <a:off x="4602240" y="2397240"/>
            <a:ext cx="2520" cy="570600"/>
          </a:xfrm>
          <a:custGeom>
            <a:rect b="b" l="l" r="r" t="t"/>
            <a:pathLst>
              <a:path extrusionOk="0" h="21600" w="21600">
                <a:moveTo>
                  <a:pt x="0" y="0"/>
                </a:moveTo>
                <a:lnTo>
                  <a:pt x="21600" y="21600"/>
                </a:lnTo>
              </a:path>
            </a:pathLst>
          </a:custGeom>
          <a:noFill/>
          <a:ln cap="flat" cmpd="sng" w="9525">
            <a:solidFill>
              <a:srgbClr val="000000"/>
            </a:solidFill>
            <a:prstDash val="solid"/>
            <a:round/>
            <a:headEnd len="sm" w="sm" type="none"/>
            <a:tailEnd len="med" w="med" type="triangle"/>
          </a:ln>
        </p:spPr>
      </p:sp>
      <p:sp>
        <p:nvSpPr>
          <p:cNvPr id="991" name="Google Shape;991;p227"/>
          <p:cNvSpPr/>
          <p:nvPr/>
        </p:nvSpPr>
        <p:spPr>
          <a:xfrm rot="10800000">
            <a:off x="4979160" y="2071080"/>
            <a:ext cx="2405520" cy="367200"/>
          </a:xfrm>
          <a:custGeom>
            <a:rect b="b" l="l" r="r" t="t"/>
            <a:pathLst>
              <a:path extrusionOk="0" h="21600" w="21600">
                <a:moveTo>
                  <a:pt x="0" y="0"/>
                </a:moveTo>
                <a:lnTo>
                  <a:pt x="21600" y="21600"/>
                </a:lnTo>
              </a:path>
            </a:pathLst>
          </a:custGeom>
          <a:noFill/>
          <a:ln cap="flat" cmpd="sng" w="9525">
            <a:solidFill>
              <a:srgbClr val="000000"/>
            </a:solidFill>
            <a:prstDash val="solid"/>
            <a:round/>
            <a:headEnd len="sm" w="sm" type="none"/>
            <a:tailEnd len="med" w="med" type="triangle"/>
          </a:ln>
        </p:spPr>
      </p:sp>
      <p:sp>
        <p:nvSpPr>
          <p:cNvPr id="992" name="Google Shape;992;p227"/>
          <p:cNvSpPr/>
          <p:nvPr/>
        </p:nvSpPr>
        <p:spPr>
          <a:xfrm flipH="1" rot="10800000">
            <a:off x="1938600" y="2071080"/>
            <a:ext cx="2210760" cy="414000"/>
          </a:xfrm>
          <a:custGeom>
            <a:rect b="b" l="l" r="r" t="t"/>
            <a:pathLst>
              <a:path extrusionOk="0" h="21600" w="21600">
                <a:moveTo>
                  <a:pt x="0" y="0"/>
                </a:moveTo>
                <a:lnTo>
                  <a:pt x="21600" y="21600"/>
                </a:lnTo>
              </a:path>
            </a:pathLst>
          </a:custGeom>
          <a:noFill/>
          <a:ln cap="flat" cmpd="sng" w="9525">
            <a:solidFill>
              <a:srgbClr val="000000"/>
            </a:solidFill>
            <a:prstDash val="solid"/>
            <a:round/>
            <a:headEnd len="sm" w="sm" type="none"/>
            <a:tailEnd len="med" w="med" type="triangle"/>
          </a:ln>
        </p:spPr>
      </p:sp>
      <p:sp>
        <p:nvSpPr>
          <p:cNvPr id="993" name="Google Shape;993;p227"/>
          <p:cNvSpPr/>
          <p:nvPr/>
        </p:nvSpPr>
        <p:spPr>
          <a:xfrm>
            <a:off x="386280" y="4173840"/>
            <a:ext cx="8464320" cy="725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b="0" i="0" lang="en" sz="2400" u="none" cap="none" strike="noStrike">
                <a:solidFill>
                  <a:srgbClr val="000000"/>
                </a:solidFill>
                <a:latin typeface="Overpass Light"/>
                <a:ea typeface="Overpass Light"/>
                <a:cs typeface="Overpass Light"/>
                <a:sym typeface="Overpass Light"/>
              </a:rPr>
              <a:t>A platform can help you:</a:t>
            </a:r>
            <a:endParaRPr b="0" i="0" sz="2400" u="none" cap="none" strike="noStrike">
              <a:latin typeface="Arial"/>
              <a:ea typeface="Arial"/>
              <a:cs typeface="Arial"/>
              <a:sym typeface="Arial"/>
            </a:endParaRPr>
          </a:p>
          <a:p>
            <a:pPr indent="0" lvl="0" marL="0" marR="0" rtl="0" algn="ctr">
              <a:lnSpc>
                <a:spcPct val="115000"/>
              </a:lnSpc>
              <a:spcBef>
                <a:spcPts val="0"/>
              </a:spcBef>
              <a:spcAft>
                <a:spcPts val="0"/>
              </a:spcAft>
              <a:buNone/>
            </a:pPr>
            <a:r>
              <a:rPr b="0" i="0" lang="en" sz="2400" u="none" cap="none" strike="noStrike">
                <a:solidFill>
                  <a:srgbClr val="000000"/>
                </a:solidFill>
                <a:latin typeface="Overpass Light"/>
                <a:ea typeface="Overpass Light"/>
                <a:cs typeface="Overpass Light"/>
                <a:sym typeface="Overpass Light"/>
              </a:rPr>
              <a:t>Create, Scale, Engage, Reduce Risk</a:t>
            </a:r>
            <a:endParaRPr b="0" i="0" sz="24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228"/>
          <p:cNvPicPr preferRelativeResize="0"/>
          <p:nvPr/>
        </p:nvPicPr>
        <p:blipFill rotWithShape="1">
          <a:blip r:embed="rId3">
            <a:alphaModFix/>
          </a:blip>
          <a:srcRect b="-37713" l="-13188" r="-9484" t="-47703"/>
          <a:stretch/>
        </p:blipFill>
        <p:spPr>
          <a:xfrm>
            <a:off x="7925400" y="4642560"/>
            <a:ext cx="989640" cy="353520"/>
          </a:xfrm>
          <a:prstGeom prst="rect">
            <a:avLst/>
          </a:prstGeom>
          <a:noFill/>
          <a:ln>
            <a:noFill/>
          </a:ln>
        </p:spPr>
      </p:pic>
      <p:sp>
        <p:nvSpPr>
          <p:cNvPr id="999" name="Google Shape;999;p228"/>
          <p:cNvSpPr/>
          <p:nvPr/>
        </p:nvSpPr>
        <p:spPr>
          <a:xfrm>
            <a:off x="795240" y="2202120"/>
            <a:ext cx="7677360" cy="186012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28"/>
          <p:cNvSpPr/>
          <p:nvPr/>
        </p:nvSpPr>
        <p:spPr>
          <a:xfrm>
            <a:off x="171720" y="297720"/>
            <a:ext cx="8800560" cy="8701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2800" u="none" cap="none" strike="noStrike">
                <a:solidFill>
                  <a:srgbClr val="EE0000"/>
                </a:solidFill>
                <a:latin typeface="Red Hat Display"/>
                <a:ea typeface="Red Hat Display"/>
                <a:cs typeface="Red Hat Display"/>
                <a:sym typeface="Red Hat Display"/>
              </a:rPr>
              <a:t>Red Hat Ansible Automation Platform</a:t>
            </a:r>
            <a:endParaRPr b="0" i="0" sz="2800" u="none" cap="none" strike="noStrike">
              <a:latin typeface="Arial"/>
              <a:ea typeface="Arial"/>
              <a:cs typeface="Arial"/>
              <a:sym typeface="Arial"/>
            </a:endParaRPr>
          </a:p>
        </p:txBody>
      </p:sp>
      <p:sp>
        <p:nvSpPr>
          <p:cNvPr id="1001" name="Google Shape;1001;p228"/>
          <p:cNvSpPr/>
          <p:nvPr/>
        </p:nvSpPr>
        <p:spPr>
          <a:xfrm>
            <a:off x="1561680" y="165996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Lines of business</a:t>
            </a:r>
            <a:endParaRPr b="0" i="0" sz="1200" u="none" cap="none" strike="noStrike">
              <a:latin typeface="Arial"/>
              <a:ea typeface="Arial"/>
              <a:cs typeface="Arial"/>
              <a:sym typeface="Arial"/>
            </a:endParaRPr>
          </a:p>
        </p:txBody>
      </p:sp>
      <p:sp>
        <p:nvSpPr>
          <p:cNvPr id="1002" name="Google Shape;1002;p228"/>
          <p:cNvSpPr/>
          <p:nvPr/>
        </p:nvSpPr>
        <p:spPr>
          <a:xfrm>
            <a:off x="339840" y="165996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Network</a:t>
            </a:r>
            <a:endParaRPr b="0" i="0" sz="1200" u="none" cap="none" strike="noStrike">
              <a:latin typeface="Arial"/>
              <a:ea typeface="Arial"/>
              <a:cs typeface="Arial"/>
              <a:sym typeface="Arial"/>
            </a:endParaRPr>
          </a:p>
        </p:txBody>
      </p:sp>
      <p:sp>
        <p:nvSpPr>
          <p:cNvPr id="1003" name="Google Shape;1003;p228"/>
          <p:cNvSpPr/>
          <p:nvPr/>
        </p:nvSpPr>
        <p:spPr>
          <a:xfrm>
            <a:off x="5056200" y="165996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Operations</a:t>
            </a:r>
            <a:endParaRPr b="0" i="0" sz="1200" u="none" cap="none" strike="noStrike">
              <a:latin typeface="Arial"/>
              <a:ea typeface="Arial"/>
              <a:cs typeface="Arial"/>
              <a:sym typeface="Arial"/>
            </a:endParaRPr>
          </a:p>
        </p:txBody>
      </p:sp>
      <p:sp>
        <p:nvSpPr>
          <p:cNvPr id="1004" name="Google Shape;1004;p228"/>
          <p:cNvSpPr/>
          <p:nvPr/>
        </p:nvSpPr>
        <p:spPr>
          <a:xfrm>
            <a:off x="2783520" y="165996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Security</a:t>
            </a:r>
            <a:endParaRPr b="0" i="0" sz="1200" u="none" cap="none" strike="noStrike">
              <a:latin typeface="Arial"/>
              <a:ea typeface="Arial"/>
              <a:cs typeface="Arial"/>
              <a:sym typeface="Arial"/>
            </a:endParaRPr>
          </a:p>
        </p:txBody>
      </p:sp>
      <p:sp>
        <p:nvSpPr>
          <p:cNvPr id="1005" name="Google Shape;1005;p228"/>
          <p:cNvSpPr/>
          <p:nvPr/>
        </p:nvSpPr>
        <p:spPr>
          <a:xfrm>
            <a:off x="6277680" y="165996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Infrastructure</a:t>
            </a:r>
            <a:endParaRPr b="0" i="0" sz="1200" u="none" cap="none" strike="noStrike">
              <a:latin typeface="Arial"/>
              <a:ea typeface="Arial"/>
              <a:cs typeface="Arial"/>
              <a:sym typeface="Arial"/>
            </a:endParaRPr>
          </a:p>
        </p:txBody>
      </p:sp>
      <p:sp>
        <p:nvSpPr>
          <p:cNvPr id="1006" name="Google Shape;1006;p228"/>
          <p:cNvSpPr/>
          <p:nvPr/>
        </p:nvSpPr>
        <p:spPr>
          <a:xfrm>
            <a:off x="7499520" y="1659960"/>
            <a:ext cx="1320120" cy="3643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rgbClr val="000000"/>
                </a:solidFill>
                <a:latin typeface="Red Hat Display"/>
                <a:ea typeface="Red Hat Display"/>
                <a:cs typeface="Red Hat Display"/>
                <a:sym typeface="Red Hat Display"/>
              </a:rPr>
              <a:t>Developers</a:t>
            </a:r>
            <a:endParaRPr b="0" i="0" sz="1200" u="none" cap="none" strike="noStrike">
              <a:latin typeface="Arial"/>
              <a:ea typeface="Arial"/>
              <a:cs typeface="Arial"/>
              <a:sym typeface="Arial"/>
            </a:endParaRPr>
          </a:p>
        </p:txBody>
      </p:sp>
      <p:sp>
        <p:nvSpPr>
          <p:cNvPr id="1007" name="Google Shape;1007;p228"/>
          <p:cNvSpPr/>
          <p:nvPr/>
        </p:nvSpPr>
        <p:spPr>
          <a:xfrm>
            <a:off x="1216440" y="2940120"/>
            <a:ext cx="6975720" cy="36432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Red Hat Display"/>
                <a:ea typeface="Red Hat Display"/>
                <a:cs typeface="Red Hat Display"/>
                <a:sym typeface="Red Hat Display"/>
              </a:rPr>
              <a:t>Ansible Tower:</a:t>
            </a:r>
            <a:r>
              <a:rPr b="0" i="0" lang="en" sz="1000" u="none" cap="none" strike="noStrike">
                <a:solidFill>
                  <a:srgbClr val="FFFFFF"/>
                </a:solidFill>
                <a:latin typeface="Red Hat Display"/>
                <a:ea typeface="Red Hat Display"/>
                <a:cs typeface="Red Hat Display"/>
                <a:sym typeface="Red Hat Display"/>
              </a:rPr>
              <a:t> Operate &amp; control at scale</a:t>
            </a:r>
            <a:endParaRPr b="0" i="0" sz="1000" u="none" cap="none" strike="noStrike">
              <a:latin typeface="Arial"/>
              <a:ea typeface="Arial"/>
              <a:cs typeface="Arial"/>
              <a:sym typeface="Arial"/>
            </a:endParaRPr>
          </a:p>
        </p:txBody>
      </p:sp>
      <p:sp>
        <p:nvSpPr>
          <p:cNvPr id="1008" name="Google Shape;1008;p228"/>
          <p:cNvSpPr/>
          <p:nvPr/>
        </p:nvSpPr>
        <p:spPr>
          <a:xfrm>
            <a:off x="1216440" y="3426480"/>
            <a:ext cx="6975720" cy="364320"/>
          </a:xfrm>
          <a:prstGeom prst="rect">
            <a:avLst/>
          </a:prstGeom>
          <a:solidFill>
            <a:srgbClr val="2C59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Red Hat Display"/>
                <a:ea typeface="Red Hat Display"/>
                <a:cs typeface="Red Hat Display"/>
                <a:sym typeface="Red Hat Display"/>
              </a:rPr>
              <a:t>Ansible Engine:</a:t>
            </a:r>
            <a:r>
              <a:rPr b="0" i="0" lang="en" sz="1000" u="none" cap="none" strike="noStrike">
                <a:solidFill>
                  <a:srgbClr val="FFFFFF"/>
                </a:solidFill>
                <a:latin typeface="Red Hat Display"/>
                <a:ea typeface="Red Hat Display"/>
                <a:cs typeface="Red Hat Display"/>
                <a:sym typeface="Red Hat Display"/>
              </a:rPr>
              <a:t> Universal language of automation</a:t>
            </a:r>
            <a:endParaRPr b="0" i="0" sz="1000" u="none" cap="none" strike="noStrike">
              <a:latin typeface="Arial"/>
              <a:ea typeface="Arial"/>
              <a:cs typeface="Arial"/>
              <a:sym typeface="Arial"/>
            </a:endParaRPr>
          </a:p>
        </p:txBody>
      </p:sp>
      <p:sp>
        <p:nvSpPr>
          <p:cNvPr id="1009" name="Google Shape;1009;p228"/>
          <p:cNvSpPr/>
          <p:nvPr/>
        </p:nvSpPr>
        <p:spPr>
          <a:xfrm>
            <a:off x="2957760" y="3858120"/>
            <a:ext cx="3228120" cy="36432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900" u="none" cap="none" strike="noStrike">
                <a:solidFill>
                  <a:srgbClr val="000000"/>
                </a:solidFill>
                <a:latin typeface="Red Hat Display"/>
                <a:ea typeface="Red Hat Display"/>
                <a:cs typeface="Red Hat Display"/>
                <a:sym typeface="Red Hat Display"/>
              </a:rPr>
              <a:t>Fueled by an open source community</a:t>
            </a:r>
            <a:endParaRPr b="0" i="0" sz="900" u="none" cap="none" strike="noStrike">
              <a:latin typeface="Arial"/>
              <a:ea typeface="Arial"/>
              <a:cs typeface="Arial"/>
              <a:sym typeface="Arial"/>
            </a:endParaRPr>
          </a:p>
        </p:txBody>
      </p:sp>
      <p:sp>
        <p:nvSpPr>
          <p:cNvPr id="1010" name="Google Shape;1010;p228"/>
          <p:cNvSpPr/>
          <p:nvPr/>
        </p:nvSpPr>
        <p:spPr>
          <a:xfrm>
            <a:off x="414360" y="2453760"/>
            <a:ext cx="801360" cy="36432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52AAAC"/>
                </a:solidFill>
                <a:latin typeface="Red Hat Display"/>
                <a:ea typeface="Red Hat Display"/>
                <a:cs typeface="Red Hat Display"/>
                <a:sym typeface="Red Hat Display"/>
              </a:rPr>
              <a:t>Engage</a:t>
            </a:r>
            <a:endParaRPr b="0" i="0" sz="1000" u="none" cap="none" strike="noStrike">
              <a:latin typeface="Arial"/>
              <a:ea typeface="Arial"/>
              <a:cs typeface="Arial"/>
              <a:sym typeface="Arial"/>
            </a:endParaRPr>
          </a:p>
        </p:txBody>
      </p:sp>
      <p:sp>
        <p:nvSpPr>
          <p:cNvPr id="1011" name="Google Shape;1011;p228"/>
          <p:cNvSpPr/>
          <p:nvPr/>
        </p:nvSpPr>
        <p:spPr>
          <a:xfrm>
            <a:off x="414360" y="2940120"/>
            <a:ext cx="801360" cy="36432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545860"/>
                </a:solidFill>
                <a:latin typeface="Red Hat Display"/>
                <a:ea typeface="Red Hat Display"/>
                <a:cs typeface="Red Hat Display"/>
                <a:sym typeface="Red Hat Display"/>
              </a:rPr>
              <a:t>Scale</a:t>
            </a:r>
            <a:endParaRPr b="0" i="0" sz="1000" u="none" cap="none" strike="noStrike">
              <a:latin typeface="Arial"/>
              <a:ea typeface="Arial"/>
              <a:cs typeface="Arial"/>
              <a:sym typeface="Arial"/>
            </a:endParaRPr>
          </a:p>
        </p:txBody>
      </p:sp>
      <p:sp>
        <p:nvSpPr>
          <p:cNvPr id="1012" name="Google Shape;1012;p228"/>
          <p:cNvSpPr/>
          <p:nvPr/>
        </p:nvSpPr>
        <p:spPr>
          <a:xfrm>
            <a:off x="414360" y="3426480"/>
            <a:ext cx="801360" cy="36432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418496"/>
                </a:solidFill>
                <a:latin typeface="Red Hat Display"/>
                <a:ea typeface="Red Hat Display"/>
                <a:cs typeface="Red Hat Display"/>
                <a:sym typeface="Red Hat Display"/>
              </a:rPr>
              <a:t>Create</a:t>
            </a:r>
            <a:endParaRPr b="0" i="0" sz="1000" u="none" cap="none" strike="noStrike">
              <a:latin typeface="Arial"/>
              <a:ea typeface="Arial"/>
              <a:cs typeface="Arial"/>
              <a:sym typeface="Arial"/>
            </a:endParaRPr>
          </a:p>
        </p:txBody>
      </p:sp>
      <p:pic>
        <p:nvPicPr>
          <p:cNvPr id="1013" name="Google Shape;1013;p228"/>
          <p:cNvPicPr preferRelativeResize="0"/>
          <p:nvPr/>
        </p:nvPicPr>
        <p:blipFill rotWithShape="1">
          <a:blip r:embed="rId4">
            <a:alphaModFix/>
          </a:blip>
          <a:srcRect b="0" l="0" r="0" t="0"/>
          <a:stretch/>
        </p:blipFill>
        <p:spPr>
          <a:xfrm>
            <a:off x="4277880" y="1499760"/>
            <a:ext cx="604080" cy="524520"/>
          </a:xfrm>
          <a:prstGeom prst="rect">
            <a:avLst/>
          </a:prstGeom>
          <a:noFill/>
          <a:ln>
            <a:noFill/>
          </a:ln>
        </p:spPr>
      </p:pic>
      <p:sp>
        <p:nvSpPr>
          <p:cNvPr id="1014" name="Google Shape;1014;p228"/>
          <p:cNvSpPr/>
          <p:nvPr/>
        </p:nvSpPr>
        <p:spPr>
          <a:xfrm>
            <a:off x="1216440" y="2453760"/>
            <a:ext cx="6975720" cy="364320"/>
          </a:xfrm>
          <a:prstGeom prst="rect">
            <a:avLst/>
          </a:prstGeom>
          <a:solidFill>
            <a:srgbClr val="41849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FFFFFF"/>
                </a:solidFill>
                <a:latin typeface="Red Hat Display"/>
                <a:ea typeface="Red Hat Display"/>
                <a:cs typeface="Red Hat Display"/>
                <a:sym typeface="Red Hat Display"/>
              </a:rPr>
              <a:t>Ansible SaaS:</a:t>
            </a:r>
            <a:r>
              <a:rPr b="0" i="0" lang="en" sz="1000" u="none" cap="none" strike="noStrike">
                <a:solidFill>
                  <a:srgbClr val="FFFFFF"/>
                </a:solidFill>
                <a:latin typeface="Red Hat Display"/>
                <a:ea typeface="Red Hat Display"/>
                <a:cs typeface="Red Hat Display"/>
                <a:sym typeface="Red Hat Display"/>
              </a:rPr>
              <a:t> Engage users with an automation focused experience</a:t>
            </a:r>
            <a:endParaRPr b="0" i="0" sz="10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229"/>
          <p:cNvSpPr/>
          <p:nvPr/>
        </p:nvSpPr>
        <p:spPr>
          <a:xfrm>
            <a:off x="384480" y="1981080"/>
            <a:ext cx="7766640" cy="1852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Red Hat Display"/>
                <a:ea typeface="Red Hat Display"/>
                <a:cs typeface="Red Hat Display"/>
                <a:sym typeface="Red Hat Display"/>
              </a:rPr>
              <a:t>Red Hat Ansible Engine:</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3600" u="none" cap="none" strike="noStrike">
                <a:solidFill>
                  <a:srgbClr val="000000"/>
                </a:solidFill>
                <a:latin typeface="Red Hat Display"/>
                <a:ea typeface="Red Hat Display"/>
                <a:cs typeface="Red Hat Display"/>
                <a:sym typeface="Red Hat Display"/>
              </a:rPr>
              <a:t>Universal language </a:t>
            </a:r>
            <a:br>
              <a:rPr b="0" i="0" lang="en" sz="1800" u="none" cap="none" strike="noStrike">
                <a:latin typeface="Arial"/>
                <a:ea typeface="Arial"/>
                <a:cs typeface="Arial"/>
                <a:sym typeface="Arial"/>
              </a:rPr>
            </a:br>
            <a:r>
              <a:rPr b="0" i="0" lang="en" sz="3600" u="none" cap="none" strike="noStrike">
                <a:solidFill>
                  <a:srgbClr val="000000"/>
                </a:solidFill>
                <a:latin typeface="Red Hat Display"/>
                <a:ea typeface="Red Hat Display"/>
                <a:cs typeface="Red Hat Display"/>
                <a:sym typeface="Red Hat Display"/>
              </a:rPr>
              <a:t>of automation</a:t>
            </a:r>
            <a:endParaRPr b="0" i="0" sz="3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6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30"/>
          <p:cNvSpPr/>
          <p:nvPr/>
        </p:nvSpPr>
        <p:spPr>
          <a:xfrm>
            <a:off x="0" y="355680"/>
            <a:ext cx="9143640" cy="61956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0" i="0" lang="en" sz="2800" u="none" cap="none" strike="noStrike">
                <a:solidFill>
                  <a:srgbClr val="EE0000"/>
                </a:solidFill>
                <a:latin typeface="Red Hat Display"/>
                <a:ea typeface="Red Hat Display"/>
                <a:cs typeface="Red Hat Display"/>
                <a:sym typeface="Red Hat Display"/>
              </a:rPr>
              <a:t>Why Ansible?</a:t>
            </a:r>
            <a:endParaRPr b="0" i="0" sz="2800" u="none" cap="none" strike="noStrike">
              <a:latin typeface="Arial"/>
              <a:ea typeface="Arial"/>
              <a:cs typeface="Arial"/>
              <a:sym typeface="Arial"/>
            </a:endParaRPr>
          </a:p>
        </p:txBody>
      </p:sp>
      <p:sp>
        <p:nvSpPr>
          <p:cNvPr id="1025" name="Google Shape;1025;p230"/>
          <p:cNvSpPr/>
          <p:nvPr/>
        </p:nvSpPr>
        <p:spPr>
          <a:xfrm>
            <a:off x="789840" y="2194560"/>
            <a:ext cx="1538280" cy="37512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rgbClr val="666666"/>
                </a:solidFill>
                <a:latin typeface="Red Hat Display"/>
                <a:ea typeface="Red Hat Display"/>
                <a:cs typeface="Red Hat Display"/>
                <a:sym typeface="Red Hat Display"/>
              </a:rPr>
              <a:t>Simple</a:t>
            </a:r>
            <a:endParaRPr b="0" i="0" sz="1600" u="none" cap="none" strike="noStrike">
              <a:latin typeface="Arial"/>
              <a:ea typeface="Arial"/>
              <a:cs typeface="Arial"/>
              <a:sym typeface="Arial"/>
            </a:endParaRPr>
          </a:p>
        </p:txBody>
      </p:sp>
      <p:sp>
        <p:nvSpPr>
          <p:cNvPr id="1026" name="Google Shape;1026;p230"/>
          <p:cNvSpPr/>
          <p:nvPr/>
        </p:nvSpPr>
        <p:spPr>
          <a:xfrm>
            <a:off x="3292200" y="2087280"/>
            <a:ext cx="2196360" cy="48276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rgbClr val="666666"/>
                </a:solidFill>
                <a:latin typeface="Red Hat Display"/>
                <a:ea typeface="Red Hat Display"/>
                <a:cs typeface="Red Hat Display"/>
                <a:sym typeface="Red Hat Display"/>
              </a:rPr>
              <a:t>Powerful</a:t>
            </a:r>
            <a:endParaRPr b="0" i="0" sz="1600" u="none" cap="none" strike="noStrike">
              <a:latin typeface="Arial"/>
              <a:ea typeface="Arial"/>
              <a:cs typeface="Arial"/>
              <a:sym typeface="Arial"/>
            </a:endParaRPr>
          </a:p>
        </p:txBody>
      </p:sp>
      <p:sp>
        <p:nvSpPr>
          <p:cNvPr id="1027" name="Google Shape;1027;p230"/>
          <p:cNvSpPr/>
          <p:nvPr/>
        </p:nvSpPr>
        <p:spPr>
          <a:xfrm>
            <a:off x="6322320" y="2087280"/>
            <a:ext cx="2196360" cy="48276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rgbClr val="666666"/>
                </a:solidFill>
                <a:latin typeface="Red Hat Display"/>
                <a:ea typeface="Red Hat Display"/>
                <a:cs typeface="Red Hat Display"/>
                <a:sym typeface="Red Hat Display"/>
              </a:rPr>
              <a:t>Agentless</a:t>
            </a:r>
            <a:endParaRPr b="0" i="0" sz="1600" u="none" cap="none" strike="noStrike">
              <a:latin typeface="Arial"/>
              <a:ea typeface="Arial"/>
              <a:cs typeface="Arial"/>
              <a:sym typeface="Arial"/>
            </a:endParaRPr>
          </a:p>
        </p:txBody>
      </p:sp>
      <p:sp>
        <p:nvSpPr>
          <p:cNvPr id="1028" name="Google Shape;1028;p230"/>
          <p:cNvSpPr/>
          <p:nvPr/>
        </p:nvSpPr>
        <p:spPr>
          <a:xfrm>
            <a:off x="3443040" y="2776680"/>
            <a:ext cx="2196360" cy="171792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t" bIns="38150" lIns="38150" spcFirstLastPara="1" rIns="38150" wrap="square" tIns="38150">
            <a:noAutofit/>
          </a:bodyPr>
          <a:lstStyle/>
          <a:p>
            <a:pPr indent="0" lvl="0" marL="0" marR="0" rtl="0" algn="l">
              <a:lnSpc>
                <a:spcPct val="100000"/>
              </a:lnSpc>
              <a:spcBef>
                <a:spcPts val="0"/>
              </a:spcBef>
              <a:spcAft>
                <a:spcPts val="0"/>
              </a:spcAft>
              <a:buNone/>
            </a:pPr>
            <a:r>
              <a:rPr b="0" i="0" lang="en" sz="1100" u="none" cap="none" strike="noStrike">
                <a:solidFill>
                  <a:srgbClr val="666666"/>
                </a:solidFill>
                <a:latin typeface="Red Hat Display"/>
                <a:ea typeface="Red Hat Display"/>
                <a:cs typeface="Red Hat Display"/>
                <a:sym typeface="Red Hat Display"/>
              </a:rPr>
              <a:t>Connect via Plugins</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0" i="0" lang="en" sz="1100" u="none" cap="none" strike="noStrike">
                <a:solidFill>
                  <a:srgbClr val="666666"/>
                </a:solidFill>
                <a:latin typeface="Red Hat Display"/>
                <a:ea typeface="Red Hat Display"/>
                <a:cs typeface="Red Hat Display"/>
                <a:sym typeface="Red Hat Display"/>
              </a:rPr>
              <a:t>Configuration management</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0" i="0" lang="en" sz="1100" u="none" cap="none" strike="noStrike">
                <a:solidFill>
                  <a:srgbClr val="666666"/>
                </a:solidFill>
                <a:latin typeface="Red Hat Display"/>
                <a:ea typeface="Red Hat Display"/>
                <a:cs typeface="Red Hat Display"/>
                <a:sym typeface="Red Hat Display"/>
              </a:rPr>
              <a:t>Workflow orchestration</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0" i="0" lang="en" sz="1100" u="none" cap="none" strike="noStrike">
                <a:solidFill>
                  <a:srgbClr val="666666"/>
                </a:solidFill>
                <a:latin typeface="Red Hat Display"/>
                <a:ea typeface="Red Hat Display"/>
                <a:cs typeface="Red Hat Display"/>
                <a:sym typeface="Red Hat Display"/>
              </a:rPr>
              <a:t>Network automation</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1" i="0" lang="en" sz="1100" u="none" cap="none" strike="noStrike">
                <a:solidFill>
                  <a:srgbClr val="666666"/>
                </a:solidFill>
                <a:latin typeface="Red Hat Display"/>
                <a:ea typeface="Red Hat Display"/>
                <a:cs typeface="Red Hat Display"/>
                <a:sym typeface="Red Hat Display"/>
              </a:rPr>
              <a:t>Orchestrate the app lifecycle</a:t>
            </a:r>
            <a:endParaRPr b="0" i="0" sz="1100" u="none" cap="none" strike="noStrike">
              <a:latin typeface="Arial"/>
              <a:ea typeface="Arial"/>
              <a:cs typeface="Arial"/>
              <a:sym typeface="Arial"/>
            </a:endParaRPr>
          </a:p>
        </p:txBody>
      </p:sp>
      <p:sp>
        <p:nvSpPr>
          <p:cNvPr id="1029" name="Google Shape;1029;p230"/>
          <p:cNvSpPr/>
          <p:nvPr/>
        </p:nvSpPr>
        <p:spPr>
          <a:xfrm>
            <a:off x="564840" y="2775960"/>
            <a:ext cx="2140920" cy="180936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t" bIns="38150" lIns="38150" spcFirstLastPara="1" rIns="38150" wrap="square" tIns="38150">
            <a:noAutofit/>
          </a:bodyPr>
          <a:lstStyle/>
          <a:p>
            <a:pPr indent="0" lvl="0" marL="0" marR="0" rtl="0" algn="l">
              <a:lnSpc>
                <a:spcPct val="100000"/>
              </a:lnSpc>
              <a:spcBef>
                <a:spcPts val="0"/>
              </a:spcBef>
              <a:spcAft>
                <a:spcPts val="0"/>
              </a:spcAft>
              <a:buNone/>
            </a:pPr>
            <a:r>
              <a:rPr b="0" i="0" lang="en" sz="1100" u="none" cap="none" strike="noStrike">
                <a:solidFill>
                  <a:srgbClr val="666666"/>
                </a:solidFill>
                <a:latin typeface="Red Hat Display"/>
                <a:ea typeface="Red Hat Display"/>
                <a:cs typeface="Red Hat Display"/>
                <a:sym typeface="Red Hat Display"/>
              </a:rPr>
              <a:t>Human readable automation</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0" i="0" lang="en" sz="1100" u="none" cap="none" strike="noStrike">
                <a:solidFill>
                  <a:srgbClr val="666666"/>
                </a:solidFill>
                <a:latin typeface="Red Hat Display"/>
                <a:ea typeface="Red Hat Display"/>
                <a:cs typeface="Red Hat Display"/>
                <a:sym typeface="Red Hat Display"/>
              </a:rPr>
              <a:t>No special coding skills needed</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0" i="0" lang="en" sz="1100" u="none" cap="none" strike="noStrike">
                <a:solidFill>
                  <a:srgbClr val="666666"/>
                </a:solidFill>
                <a:latin typeface="Red Hat Display"/>
                <a:ea typeface="Red Hat Display"/>
                <a:cs typeface="Red Hat Display"/>
                <a:sym typeface="Red Hat Display"/>
              </a:rPr>
              <a:t>Tasks executed in order</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0" i="0" lang="en" sz="1100" u="none" cap="none" strike="noStrike">
                <a:solidFill>
                  <a:srgbClr val="666666"/>
                </a:solidFill>
                <a:latin typeface="Red Hat Display"/>
                <a:ea typeface="Red Hat Display"/>
                <a:cs typeface="Red Hat Display"/>
                <a:sym typeface="Red Hat Display"/>
              </a:rPr>
              <a:t>Usable by every team</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1" i="0" lang="en" sz="1100" u="none" cap="none" strike="noStrike">
                <a:solidFill>
                  <a:srgbClr val="666666"/>
                </a:solidFill>
                <a:latin typeface="Red Hat Display"/>
                <a:ea typeface="Red Hat Display"/>
                <a:cs typeface="Red Hat Display"/>
                <a:sym typeface="Red Hat Display"/>
              </a:rPr>
              <a:t>Get productive quickly</a:t>
            </a:r>
            <a:endParaRPr b="0" i="0" sz="1100" u="none" cap="none" strike="noStrike">
              <a:latin typeface="Arial"/>
              <a:ea typeface="Arial"/>
              <a:cs typeface="Arial"/>
              <a:sym typeface="Arial"/>
            </a:endParaRPr>
          </a:p>
        </p:txBody>
      </p:sp>
      <p:sp>
        <p:nvSpPr>
          <p:cNvPr id="1030" name="Google Shape;1030;p230"/>
          <p:cNvSpPr/>
          <p:nvPr/>
        </p:nvSpPr>
        <p:spPr>
          <a:xfrm>
            <a:off x="6464520" y="2776680"/>
            <a:ext cx="2140920" cy="180792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t" bIns="38150" lIns="38150" spcFirstLastPara="1" rIns="38150" wrap="square" tIns="38150">
            <a:noAutofit/>
          </a:bodyPr>
          <a:lstStyle/>
          <a:p>
            <a:pPr indent="0" lvl="0" marL="0" marR="0" rtl="0" algn="l">
              <a:lnSpc>
                <a:spcPct val="100000"/>
              </a:lnSpc>
              <a:spcBef>
                <a:spcPts val="0"/>
              </a:spcBef>
              <a:spcAft>
                <a:spcPts val="0"/>
              </a:spcAft>
              <a:buNone/>
            </a:pPr>
            <a:r>
              <a:rPr b="0" i="0" lang="en" sz="1100" u="none" cap="none" strike="noStrike">
                <a:solidFill>
                  <a:srgbClr val="666666"/>
                </a:solidFill>
                <a:latin typeface="Red Hat Display"/>
                <a:ea typeface="Red Hat Display"/>
                <a:cs typeface="Red Hat Display"/>
                <a:sym typeface="Red Hat Display"/>
              </a:rPr>
              <a:t>Ideal for network gear</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0" i="0" lang="en" sz="1100" u="none" cap="none" strike="noStrike">
                <a:solidFill>
                  <a:srgbClr val="666666"/>
                </a:solidFill>
                <a:latin typeface="Red Hat Display"/>
                <a:ea typeface="Red Hat Display"/>
                <a:cs typeface="Red Hat Display"/>
                <a:sym typeface="Red Hat Display"/>
              </a:rPr>
              <a:t>Uses OpenSSH/WinRM/API</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0" i="0" lang="en" sz="1100" u="none" cap="none" strike="noStrike">
                <a:solidFill>
                  <a:srgbClr val="666666"/>
                </a:solidFill>
                <a:latin typeface="Red Hat Display"/>
                <a:ea typeface="Red Hat Display"/>
                <a:cs typeface="Red Hat Display"/>
                <a:sym typeface="Red Hat Display"/>
              </a:rPr>
              <a:t>No agents to exploit or update</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0" i="0" lang="en" sz="1100" u="none" cap="none" strike="noStrike">
                <a:solidFill>
                  <a:srgbClr val="666666"/>
                </a:solidFill>
                <a:latin typeface="Red Hat Display"/>
                <a:ea typeface="Red Hat Display"/>
                <a:cs typeface="Red Hat Display"/>
                <a:sym typeface="Red Hat Display"/>
              </a:rPr>
              <a:t>Get started immediately</a:t>
            </a:r>
            <a:endParaRPr b="0" i="0" sz="1100" u="none" cap="none" strike="noStrike">
              <a:latin typeface="Arial"/>
              <a:ea typeface="Arial"/>
              <a:cs typeface="Arial"/>
              <a:sym typeface="Arial"/>
            </a:endParaRPr>
          </a:p>
          <a:p>
            <a:pPr indent="0" lvl="0" marL="0" marR="0" rtl="0" algn="l">
              <a:lnSpc>
                <a:spcPct val="100000"/>
              </a:lnSpc>
              <a:spcBef>
                <a:spcPts val="1199"/>
              </a:spcBef>
              <a:spcAft>
                <a:spcPts val="0"/>
              </a:spcAft>
              <a:buNone/>
            </a:pPr>
            <a:r>
              <a:rPr b="1" i="0" lang="en" sz="1100" u="none" cap="none" strike="noStrike">
                <a:solidFill>
                  <a:srgbClr val="666666"/>
                </a:solidFill>
                <a:latin typeface="Red Hat Display"/>
                <a:ea typeface="Red Hat Display"/>
                <a:cs typeface="Red Hat Display"/>
                <a:sym typeface="Red Hat Display"/>
              </a:rPr>
              <a:t>More efficient &amp; more secure</a:t>
            </a:r>
            <a:endParaRPr b="0" i="0" sz="1100" u="none" cap="none" strike="noStrike">
              <a:latin typeface="Arial"/>
              <a:ea typeface="Arial"/>
              <a:cs typeface="Arial"/>
              <a:sym typeface="Arial"/>
            </a:endParaRPr>
          </a:p>
        </p:txBody>
      </p:sp>
      <p:sp>
        <p:nvSpPr>
          <p:cNvPr id="1031" name="Google Shape;1031;p230"/>
          <p:cNvSpPr/>
          <p:nvPr/>
        </p:nvSpPr>
        <p:spPr>
          <a:xfrm>
            <a:off x="3029400" y="1199160"/>
            <a:ext cx="360" cy="3514320"/>
          </a:xfrm>
          <a:custGeom>
            <a:rect b="b" l="l" r="r" t="t"/>
            <a:pathLst>
              <a:path extrusionOk="0" h="21600" w="21600">
                <a:moveTo>
                  <a:pt x="0" y="0"/>
                </a:moveTo>
                <a:lnTo>
                  <a:pt x="21600" y="21600"/>
                </a:lnTo>
              </a:path>
            </a:pathLst>
          </a:custGeom>
          <a:noFill/>
          <a:ln cap="flat" cmpd="sng" w="12600">
            <a:solidFill>
              <a:srgbClr val="000000">
                <a:alpha val="7843"/>
              </a:srgbClr>
            </a:solidFill>
            <a:prstDash val="solid"/>
            <a:round/>
            <a:headEnd len="sm" w="sm" type="none"/>
            <a:tailEnd len="sm" w="sm" type="none"/>
          </a:ln>
        </p:spPr>
      </p:sp>
      <p:sp>
        <p:nvSpPr>
          <p:cNvPr id="1032" name="Google Shape;1032;p230"/>
          <p:cNvSpPr/>
          <p:nvPr/>
        </p:nvSpPr>
        <p:spPr>
          <a:xfrm>
            <a:off x="6043680" y="1191240"/>
            <a:ext cx="360" cy="3514320"/>
          </a:xfrm>
          <a:custGeom>
            <a:rect b="b" l="l" r="r" t="t"/>
            <a:pathLst>
              <a:path extrusionOk="0" h="21600" w="21600">
                <a:moveTo>
                  <a:pt x="0" y="0"/>
                </a:moveTo>
                <a:lnTo>
                  <a:pt x="21600" y="21600"/>
                </a:lnTo>
              </a:path>
            </a:pathLst>
          </a:custGeom>
          <a:noFill/>
          <a:ln cap="flat" cmpd="sng" w="12600">
            <a:solidFill>
              <a:srgbClr val="000000">
                <a:alpha val="7843"/>
              </a:srgbClr>
            </a:solidFill>
            <a:prstDash val="solid"/>
            <a:round/>
            <a:headEnd len="sm" w="sm" type="none"/>
            <a:tailEnd len="sm" w="sm" type="none"/>
          </a:ln>
        </p:spPr>
      </p:sp>
      <p:pic>
        <p:nvPicPr>
          <p:cNvPr id="1033" name="Google Shape;1033;p230"/>
          <p:cNvPicPr preferRelativeResize="0"/>
          <p:nvPr/>
        </p:nvPicPr>
        <p:blipFill rotWithShape="1">
          <a:blip r:embed="rId3">
            <a:alphaModFix/>
          </a:blip>
          <a:srcRect b="0" l="0" r="0" t="0"/>
          <a:stretch/>
        </p:blipFill>
        <p:spPr>
          <a:xfrm>
            <a:off x="1387440" y="1503720"/>
            <a:ext cx="349920" cy="538200"/>
          </a:xfrm>
          <a:prstGeom prst="rect">
            <a:avLst/>
          </a:prstGeom>
          <a:noFill/>
          <a:ln>
            <a:noFill/>
          </a:ln>
        </p:spPr>
      </p:pic>
      <p:pic>
        <p:nvPicPr>
          <p:cNvPr id="1034" name="Google Shape;1034;p230"/>
          <p:cNvPicPr preferRelativeResize="0"/>
          <p:nvPr/>
        </p:nvPicPr>
        <p:blipFill rotWithShape="1">
          <a:blip r:embed="rId4">
            <a:alphaModFix/>
          </a:blip>
          <a:srcRect b="0" l="0" r="0" t="0"/>
          <a:stretch/>
        </p:blipFill>
        <p:spPr>
          <a:xfrm>
            <a:off x="4112280" y="1503720"/>
            <a:ext cx="555480" cy="538200"/>
          </a:xfrm>
          <a:prstGeom prst="rect">
            <a:avLst/>
          </a:prstGeom>
          <a:noFill/>
          <a:ln>
            <a:noFill/>
          </a:ln>
        </p:spPr>
      </p:pic>
      <p:pic>
        <p:nvPicPr>
          <p:cNvPr id="1035" name="Google Shape;1035;p230"/>
          <p:cNvPicPr preferRelativeResize="0"/>
          <p:nvPr/>
        </p:nvPicPr>
        <p:blipFill rotWithShape="1">
          <a:blip r:embed="rId5">
            <a:alphaModFix/>
          </a:blip>
          <a:srcRect b="0" l="0" r="0" t="0"/>
          <a:stretch/>
        </p:blipFill>
        <p:spPr>
          <a:xfrm>
            <a:off x="7188120" y="1503720"/>
            <a:ext cx="412560" cy="538200"/>
          </a:xfrm>
          <a:prstGeom prst="rect">
            <a:avLst/>
          </a:prstGeom>
          <a:noFill/>
          <a:ln>
            <a:noFill/>
          </a:ln>
        </p:spPr>
      </p:pic>
      <p:pic>
        <p:nvPicPr>
          <p:cNvPr id="1036" name="Google Shape;1036;p230"/>
          <p:cNvPicPr preferRelativeResize="0"/>
          <p:nvPr/>
        </p:nvPicPr>
        <p:blipFill rotWithShape="1">
          <a:blip r:embed="rId6">
            <a:alphaModFix/>
          </a:blip>
          <a:srcRect b="-37713" l="-13188" r="-9484" t="-47703"/>
          <a:stretch/>
        </p:blipFill>
        <p:spPr>
          <a:xfrm>
            <a:off x="7925400" y="4642560"/>
            <a:ext cx="989640" cy="3535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C4C4C"/>
      </a:dk2>
      <a:lt2>
        <a:srgbClr val="F1F1F1"/>
      </a:lt2>
      <a:accent1>
        <a:srgbClr val="EE0000"/>
      </a:accent1>
      <a:accent2>
        <a:srgbClr val="CC0000"/>
      </a:accent2>
      <a:accent3>
        <a:srgbClr val="A30000"/>
      </a:accent3>
      <a:accent4>
        <a:srgbClr val="820000"/>
      </a:accent4>
      <a:accent5>
        <a:srgbClr val="00B9E4"/>
      </a:accent5>
      <a:accent6>
        <a:srgbClr val="007BB0"/>
      </a:accent6>
      <a:hlink>
        <a:srgbClr val="EE0000"/>
      </a:hlink>
      <a:folHlink>
        <a:srgbClr val="057D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